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65" r:id="rId4"/>
    <p:sldId id="269" r:id="rId5"/>
    <p:sldId id="274" r:id="rId6"/>
    <p:sldId id="266" r:id="rId7"/>
    <p:sldId id="271" r:id="rId8"/>
    <p:sldId id="272" r:id="rId9"/>
    <p:sldId id="267" r:id="rId10"/>
    <p:sldId id="273" r:id="rId11"/>
    <p:sldId id="270" r:id="rId12"/>
    <p:sldId id="275" r:id="rId13"/>
    <p:sldId id="276" r:id="rId14"/>
    <p:sldId id="277" r:id="rId15"/>
    <p:sldId id="278" r:id="rId16"/>
    <p:sldId id="258" r:id="rId17"/>
    <p:sldId id="259" r:id="rId18"/>
    <p:sldId id="261" r:id="rId19"/>
    <p:sldId id="262" r:id="rId20"/>
    <p:sldId id="263" r:id="rId21"/>
    <p:sldId id="279" r:id="rId22"/>
    <p:sldId id="280" r:id="rId23"/>
    <p:sldId id="281" r:id="rId24"/>
    <p:sldId id="268" r:id="rId25"/>
    <p:sldId id="282" r:id="rId26"/>
    <p:sldId id="283" r:id="rId27"/>
    <p:sldId id="284" r:id="rId28"/>
    <p:sldId id="285" r:id="rId29"/>
    <p:sldId id="286"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BB871D-E3B1-CB46-A37D-8FE52BAB2905}" type="datetimeFigureOut">
              <a:rPr lang="en-US" smtClean="0"/>
              <a:pPr/>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EB821-F7C9-6147-82BC-5F0FE5448E28}" type="slidenum">
              <a:rPr lang="en-US" smtClean="0"/>
              <a:pPr/>
              <a:t>‹#›</a:t>
            </a:fld>
            <a:endParaRPr lang="en-US"/>
          </a:p>
        </p:txBody>
      </p:sp>
    </p:spTree>
    <p:extLst>
      <p:ext uri="{BB962C8B-B14F-4D97-AF65-F5344CB8AC3E}">
        <p14:creationId xmlns="" xmlns:p14="http://schemas.microsoft.com/office/powerpoint/2010/main" val="1407489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BB871D-E3B1-CB46-A37D-8FE52BAB2905}" type="datetimeFigureOut">
              <a:rPr lang="en-US" smtClean="0"/>
              <a:pPr/>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EB821-F7C9-6147-82BC-5F0FE5448E28}" type="slidenum">
              <a:rPr lang="en-US" smtClean="0"/>
              <a:pPr/>
              <a:t>‹#›</a:t>
            </a:fld>
            <a:endParaRPr lang="en-US"/>
          </a:p>
        </p:txBody>
      </p:sp>
    </p:spTree>
    <p:extLst>
      <p:ext uri="{BB962C8B-B14F-4D97-AF65-F5344CB8AC3E}">
        <p14:creationId xmlns="" xmlns:p14="http://schemas.microsoft.com/office/powerpoint/2010/main" val="2959016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BB871D-E3B1-CB46-A37D-8FE52BAB2905}" type="datetimeFigureOut">
              <a:rPr lang="en-US" smtClean="0"/>
              <a:pPr/>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EB821-F7C9-6147-82BC-5F0FE5448E28}" type="slidenum">
              <a:rPr lang="en-US" smtClean="0"/>
              <a:pPr/>
              <a:t>‹#›</a:t>
            </a:fld>
            <a:endParaRPr lang="en-US"/>
          </a:p>
        </p:txBody>
      </p:sp>
    </p:spTree>
    <p:extLst>
      <p:ext uri="{BB962C8B-B14F-4D97-AF65-F5344CB8AC3E}">
        <p14:creationId xmlns="" xmlns:p14="http://schemas.microsoft.com/office/powerpoint/2010/main" val="2248706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BB871D-E3B1-CB46-A37D-8FE52BAB2905}" type="datetimeFigureOut">
              <a:rPr lang="en-US" smtClean="0"/>
              <a:pPr/>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EB821-F7C9-6147-82BC-5F0FE5448E28}" type="slidenum">
              <a:rPr lang="en-US" smtClean="0"/>
              <a:pPr/>
              <a:t>‹#›</a:t>
            </a:fld>
            <a:endParaRPr lang="en-US"/>
          </a:p>
        </p:txBody>
      </p:sp>
    </p:spTree>
    <p:extLst>
      <p:ext uri="{BB962C8B-B14F-4D97-AF65-F5344CB8AC3E}">
        <p14:creationId xmlns="" xmlns:p14="http://schemas.microsoft.com/office/powerpoint/2010/main" val="21378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BB871D-E3B1-CB46-A37D-8FE52BAB2905}" type="datetimeFigureOut">
              <a:rPr lang="en-US" smtClean="0"/>
              <a:pPr/>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EB821-F7C9-6147-82BC-5F0FE5448E28}" type="slidenum">
              <a:rPr lang="en-US" smtClean="0"/>
              <a:pPr/>
              <a:t>‹#›</a:t>
            </a:fld>
            <a:endParaRPr lang="en-US"/>
          </a:p>
        </p:txBody>
      </p:sp>
    </p:spTree>
    <p:extLst>
      <p:ext uri="{BB962C8B-B14F-4D97-AF65-F5344CB8AC3E}">
        <p14:creationId xmlns="" xmlns:p14="http://schemas.microsoft.com/office/powerpoint/2010/main" val="2981381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BB871D-E3B1-CB46-A37D-8FE52BAB2905}" type="datetimeFigureOut">
              <a:rPr lang="en-US" smtClean="0"/>
              <a:pPr/>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EB821-F7C9-6147-82BC-5F0FE5448E28}" type="slidenum">
              <a:rPr lang="en-US" smtClean="0"/>
              <a:pPr/>
              <a:t>‹#›</a:t>
            </a:fld>
            <a:endParaRPr lang="en-US"/>
          </a:p>
        </p:txBody>
      </p:sp>
    </p:spTree>
    <p:extLst>
      <p:ext uri="{BB962C8B-B14F-4D97-AF65-F5344CB8AC3E}">
        <p14:creationId xmlns="" xmlns:p14="http://schemas.microsoft.com/office/powerpoint/2010/main" val="2437748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BB871D-E3B1-CB46-A37D-8FE52BAB2905}" type="datetimeFigureOut">
              <a:rPr lang="en-US" smtClean="0"/>
              <a:pPr/>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BEB821-F7C9-6147-82BC-5F0FE5448E28}" type="slidenum">
              <a:rPr lang="en-US" smtClean="0"/>
              <a:pPr/>
              <a:t>‹#›</a:t>
            </a:fld>
            <a:endParaRPr lang="en-US"/>
          </a:p>
        </p:txBody>
      </p:sp>
    </p:spTree>
    <p:extLst>
      <p:ext uri="{BB962C8B-B14F-4D97-AF65-F5344CB8AC3E}">
        <p14:creationId xmlns="" xmlns:p14="http://schemas.microsoft.com/office/powerpoint/2010/main" val="4228301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BB871D-E3B1-CB46-A37D-8FE52BAB2905}" type="datetimeFigureOut">
              <a:rPr lang="en-US" smtClean="0"/>
              <a:pPr/>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BEB821-F7C9-6147-82BC-5F0FE5448E28}" type="slidenum">
              <a:rPr lang="en-US" smtClean="0"/>
              <a:pPr/>
              <a:t>‹#›</a:t>
            </a:fld>
            <a:endParaRPr lang="en-US"/>
          </a:p>
        </p:txBody>
      </p:sp>
    </p:spTree>
    <p:extLst>
      <p:ext uri="{BB962C8B-B14F-4D97-AF65-F5344CB8AC3E}">
        <p14:creationId xmlns="" xmlns:p14="http://schemas.microsoft.com/office/powerpoint/2010/main" val="2782438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BB871D-E3B1-CB46-A37D-8FE52BAB2905}" type="datetimeFigureOut">
              <a:rPr lang="en-US" smtClean="0"/>
              <a:pPr/>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BEB821-F7C9-6147-82BC-5F0FE5448E28}" type="slidenum">
              <a:rPr lang="en-US" smtClean="0"/>
              <a:pPr/>
              <a:t>‹#›</a:t>
            </a:fld>
            <a:endParaRPr lang="en-US"/>
          </a:p>
        </p:txBody>
      </p:sp>
    </p:spTree>
    <p:extLst>
      <p:ext uri="{BB962C8B-B14F-4D97-AF65-F5344CB8AC3E}">
        <p14:creationId xmlns="" xmlns:p14="http://schemas.microsoft.com/office/powerpoint/2010/main" val="2988470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BB871D-E3B1-CB46-A37D-8FE52BAB2905}" type="datetimeFigureOut">
              <a:rPr lang="en-US" smtClean="0"/>
              <a:pPr/>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EB821-F7C9-6147-82BC-5F0FE5448E28}" type="slidenum">
              <a:rPr lang="en-US" smtClean="0"/>
              <a:pPr/>
              <a:t>‹#›</a:t>
            </a:fld>
            <a:endParaRPr lang="en-US"/>
          </a:p>
        </p:txBody>
      </p:sp>
    </p:spTree>
    <p:extLst>
      <p:ext uri="{BB962C8B-B14F-4D97-AF65-F5344CB8AC3E}">
        <p14:creationId xmlns="" xmlns:p14="http://schemas.microsoft.com/office/powerpoint/2010/main" val="2135092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BB871D-E3B1-CB46-A37D-8FE52BAB2905}" type="datetimeFigureOut">
              <a:rPr lang="en-US" smtClean="0"/>
              <a:pPr/>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EB821-F7C9-6147-82BC-5F0FE5448E28}" type="slidenum">
              <a:rPr lang="en-US" smtClean="0"/>
              <a:pPr/>
              <a:t>‹#›</a:t>
            </a:fld>
            <a:endParaRPr lang="en-US"/>
          </a:p>
        </p:txBody>
      </p:sp>
    </p:spTree>
    <p:extLst>
      <p:ext uri="{BB962C8B-B14F-4D97-AF65-F5344CB8AC3E}">
        <p14:creationId xmlns="" xmlns:p14="http://schemas.microsoft.com/office/powerpoint/2010/main" val="2021437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BB871D-E3B1-CB46-A37D-8FE52BAB2905}" type="datetimeFigureOut">
              <a:rPr lang="en-US" smtClean="0"/>
              <a:pPr/>
              <a:t>7/22/2019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BEB821-F7C9-6147-82BC-5F0FE5448E28}" type="slidenum">
              <a:rPr lang="en-US" smtClean="0"/>
              <a:pPr/>
              <a:t>‹#›</a:t>
            </a:fld>
            <a:endParaRPr lang="en-US"/>
          </a:p>
        </p:txBody>
      </p:sp>
    </p:spTree>
    <p:extLst>
      <p:ext uri="{BB962C8B-B14F-4D97-AF65-F5344CB8AC3E}">
        <p14:creationId xmlns="" xmlns:p14="http://schemas.microsoft.com/office/powerpoint/2010/main" val="190712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Consumer </a:t>
            </a:r>
            <a:r>
              <a:rPr lang="en-US" dirty="0" err="1" smtClean="0"/>
              <a:t>Behaviour</a:t>
            </a:r>
            <a:endParaRPr lang="en-US" dirty="0"/>
          </a:p>
        </p:txBody>
      </p:sp>
      <p:sp>
        <p:nvSpPr>
          <p:cNvPr id="3" name="Subtitle 2"/>
          <p:cNvSpPr>
            <a:spLocks noGrp="1"/>
          </p:cNvSpPr>
          <p:nvPr>
            <p:ph type="subTitle" idx="1"/>
          </p:nvPr>
        </p:nvSpPr>
        <p:spPr/>
        <p:txBody>
          <a:bodyPr/>
          <a:lstStyle/>
          <a:p>
            <a:r>
              <a:rPr lang="en-US" dirty="0" smtClean="0"/>
              <a:t>6</a:t>
            </a:r>
            <a:r>
              <a:rPr lang="en-US" baseline="30000" dirty="0" smtClean="0"/>
              <a:t>th</a:t>
            </a:r>
            <a:r>
              <a:rPr lang="en-US" dirty="0" smtClean="0"/>
              <a:t> Semester IMBA</a:t>
            </a:r>
          </a:p>
          <a:p>
            <a:r>
              <a:rPr lang="en-US" dirty="0" smtClean="0"/>
              <a:t>Maleeha Gul</a:t>
            </a:r>
            <a:endParaRPr lang="en-US" dirty="0"/>
          </a:p>
        </p:txBody>
      </p:sp>
    </p:spTree>
    <p:extLst>
      <p:ext uri="{BB962C8B-B14F-4D97-AF65-F5344CB8AC3E}">
        <p14:creationId xmlns="" xmlns:p14="http://schemas.microsoft.com/office/powerpoint/2010/main" val="196632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 </a:t>
            </a:r>
            <a:r>
              <a:rPr lang="en-US" b="1" dirty="0"/>
              <a:t>Consumer </a:t>
            </a:r>
            <a:r>
              <a:rPr lang="en-US" b="1" dirty="0" err="1"/>
              <a:t>Behaviour</a:t>
            </a:r>
            <a:r>
              <a:rPr lang="en-US" b="1" dirty="0"/>
              <a:t> Roles</a:t>
            </a:r>
            <a:endParaRPr lang="en-US" dirty="0"/>
          </a:p>
        </p:txBody>
      </p:sp>
      <p:sp>
        <p:nvSpPr>
          <p:cNvPr id="3" name="Content Placeholder 2"/>
          <p:cNvSpPr>
            <a:spLocks noGrp="1"/>
          </p:cNvSpPr>
          <p:nvPr>
            <p:ph idx="1"/>
          </p:nvPr>
        </p:nvSpPr>
        <p:spPr>
          <a:xfrm>
            <a:off x="457200" y="1615141"/>
            <a:ext cx="8229600" cy="4525963"/>
          </a:xfrm>
        </p:spPr>
        <p:txBody>
          <a:bodyPr>
            <a:noAutofit/>
          </a:bodyPr>
          <a:lstStyle/>
          <a:p>
            <a:r>
              <a:rPr lang="en-US" sz="2000" dirty="0" smtClean="0"/>
              <a:t>Initiator </a:t>
            </a:r>
            <a:r>
              <a:rPr lang="en-US" sz="2000" dirty="0"/>
              <a:t>: Initiator is the individual who determines that some need or want is not being fulfilled and </a:t>
            </a:r>
            <a:r>
              <a:rPr lang="en-US" sz="2000" dirty="0" err="1"/>
              <a:t>authorises</a:t>
            </a:r>
            <a:r>
              <a:rPr lang="en-US" sz="2000" dirty="0"/>
              <a:t> a purchase to rectify the situation. </a:t>
            </a:r>
          </a:p>
          <a:p>
            <a:r>
              <a:rPr lang="en-US" sz="2000" dirty="0"/>
              <a:t>Gatekeeper : Influences the family’s processing of information. The gatekeeper has the greatest expertise in acquiring and evaluating the information. </a:t>
            </a:r>
          </a:p>
          <a:p>
            <a:r>
              <a:rPr lang="en-US" sz="2000" dirty="0"/>
              <a:t>Influencer : Influencer is a person who, by some intentional or unintentional word or action, influences the buying decision, actual purchase and/or the use of product or service. </a:t>
            </a:r>
          </a:p>
          <a:p>
            <a:r>
              <a:rPr lang="en-US" sz="2000" dirty="0"/>
              <a:t>Decider : The person or persons who actually determine which product or service will be chosen. </a:t>
            </a:r>
          </a:p>
          <a:p>
            <a:r>
              <a:rPr lang="en-US" sz="2000" dirty="0"/>
              <a:t>Buyer : Buyer is an individual who actually makes the purchase transaction. </a:t>
            </a:r>
          </a:p>
          <a:p>
            <a:r>
              <a:rPr lang="en-US" sz="2000" dirty="0"/>
              <a:t>User(s) : User is a person most directly involved in the use or consumption of the purchased product. </a:t>
            </a:r>
          </a:p>
          <a:p>
            <a:endParaRPr lang="en-US" sz="2000" dirty="0"/>
          </a:p>
          <a:p>
            <a:endParaRPr lang="en-US" sz="2000" dirty="0"/>
          </a:p>
        </p:txBody>
      </p:sp>
    </p:spTree>
    <p:extLst>
      <p:ext uri="{BB962C8B-B14F-4D97-AF65-F5344CB8AC3E}">
        <p14:creationId xmlns="" xmlns:p14="http://schemas.microsoft.com/office/powerpoint/2010/main" val="2499948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Consumer </a:t>
            </a:r>
            <a:r>
              <a:rPr lang="en-US" b="1" dirty="0" err="1"/>
              <a:t>Behaviour</a:t>
            </a:r>
            <a:r>
              <a:rPr lang="en-US" b="1" dirty="0"/>
              <a:t> Roles</a:t>
            </a:r>
            <a:endParaRPr lang="en-US" dirty="0"/>
          </a:p>
        </p:txBody>
      </p:sp>
      <p:sp>
        <p:nvSpPr>
          <p:cNvPr id="3" name="Content Placeholder 2"/>
          <p:cNvSpPr>
            <a:spLocks noGrp="1"/>
          </p:cNvSpPr>
          <p:nvPr>
            <p:ph idx="1"/>
          </p:nvPr>
        </p:nvSpPr>
        <p:spPr/>
        <p:txBody>
          <a:bodyPr>
            <a:normAutofit fontScale="47500" lnSpcReduction="20000"/>
          </a:bodyPr>
          <a:lstStyle/>
          <a:p>
            <a:r>
              <a:rPr lang="en-US" b="1" u="sng" dirty="0"/>
              <a:t>Example </a:t>
            </a:r>
            <a:r>
              <a:rPr lang="en-US" b="1" dirty="0"/>
              <a:t>1: </a:t>
            </a:r>
            <a:endParaRPr lang="en-US" dirty="0"/>
          </a:p>
          <a:p>
            <a:r>
              <a:rPr lang="en-US" dirty="0"/>
              <a:t>A child goes to a kindergarten school. She comes back home and asks her parents to buy her a set of color pencils and crayons. Now the roles played are: </a:t>
            </a:r>
          </a:p>
          <a:p>
            <a:r>
              <a:rPr lang="en-US" dirty="0"/>
              <a:t>1. Initiator: the child in nursery school </a:t>
            </a:r>
          </a:p>
          <a:p>
            <a:r>
              <a:rPr lang="en-US" dirty="0"/>
              <a:t>2. Influencer: a fellow classmate </a:t>
            </a:r>
          </a:p>
          <a:p>
            <a:r>
              <a:rPr lang="en-US" dirty="0"/>
              <a:t>3. Decider: the father or the mother </a:t>
            </a:r>
          </a:p>
          <a:p>
            <a:r>
              <a:rPr lang="en-US" dirty="0"/>
              <a:t>4. Buyer: the father or the mother </a:t>
            </a:r>
          </a:p>
          <a:p>
            <a:r>
              <a:rPr lang="en-US" dirty="0"/>
              <a:t>5. User: the child </a:t>
            </a:r>
          </a:p>
          <a:p>
            <a:r>
              <a:rPr lang="en-US" b="1" u="sng" dirty="0"/>
              <a:t>Example </a:t>
            </a:r>
            <a:r>
              <a:rPr lang="en-US" b="1" dirty="0"/>
              <a:t>2: </a:t>
            </a:r>
            <a:endParaRPr lang="en-US" dirty="0"/>
          </a:p>
          <a:p>
            <a:r>
              <a:rPr lang="en-US" dirty="0"/>
              <a:t>The lady of a house who is a housewife and spends her day at home doing household chores watches TV in her free time. That is her only source of entertainment. The TV at home is giving problem. She desires a new TV set, and says that she wants an LCD plasma TV. Now the roles played are: </a:t>
            </a:r>
          </a:p>
          <a:p>
            <a:r>
              <a:rPr lang="en-US" dirty="0"/>
              <a:t>1. Initiator: the housewife (mother) </a:t>
            </a:r>
          </a:p>
          <a:p>
            <a:r>
              <a:rPr lang="en-US" dirty="0"/>
              <a:t>2. Influencer: a friend / </a:t>
            </a:r>
            <a:r>
              <a:rPr lang="en-US" dirty="0" err="1"/>
              <a:t>neighbour</a:t>
            </a:r>
            <a:r>
              <a:rPr lang="en-US" dirty="0"/>
              <a:t> </a:t>
            </a:r>
          </a:p>
          <a:p>
            <a:r>
              <a:rPr lang="en-US" dirty="0"/>
              <a:t>3. Decider: the husband or the son </a:t>
            </a:r>
          </a:p>
          <a:p>
            <a:r>
              <a:rPr lang="en-US" dirty="0"/>
              <a:t>4. Buyer: the husband or the son </a:t>
            </a:r>
          </a:p>
          <a:p>
            <a:r>
              <a:rPr lang="en-US" dirty="0"/>
              <a:t>5. User: the family </a:t>
            </a:r>
          </a:p>
        </p:txBody>
      </p:sp>
    </p:spTree>
    <p:extLst>
      <p:ext uri="{BB962C8B-B14F-4D97-AF65-F5344CB8AC3E}">
        <p14:creationId xmlns="" xmlns:p14="http://schemas.microsoft.com/office/powerpoint/2010/main" val="259020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Whom should the marketers target – Buyers or Users?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Does </a:t>
            </a:r>
            <a:r>
              <a:rPr lang="en-US" dirty="0" smtClean="0"/>
              <a:t>the decision </a:t>
            </a:r>
            <a:r>
              <a:rPr lang="en-US" dirty="0" err="1" smtClean="0"/>
              <a:t>dependon</a:t>
            </a:r>
            <a:r>
              <a:rPr lang="en-US" dirty="0" smtClean="0"/>
              <a:t> </a:t>
            </a:r>
            <a:r>
              <a:rPr lang="en-US" dirty="0" smtClean="0"/>
              <a:t>the type of products?</a:t>
            </a:r>
            <a:br>
              <a:rPr lang="en-US" dirty="0" smtClean="0"/>
            </a:br>
            <a:r>
              <a:rPr lang="en-US" dirty="0" smtClean="0"/>
              <a:t>Different household members can perform each of the roles singly or collectively. </a:t>
            </a:r>
            <a:endParaRPr lang="en-US" dirty="0" smtClean="0"/>
          </a:p>
          <a:p>
            <a:r>
              <a:rPr lang="en-US" dirty="0" smtClean="0"/>
              <a:t>For </a:t>
            </a:r>
            <a:r>
              <a:rPr lang="en-US" dirty="0" smtClean="0"/>
              <a:t>example,</a:t>
            </a:r>
            <a:br>
              <a:rPr lang="en-US" dirty="0" smtClean="0"/>
            </a:br>
            <a:r>
              <a:rPr lang="en-US" dirty="0" smtClean="0"/>
              <a:t>in deciding which videocassette to rent for entertainment, parents might decide on the movie</a:t>
            </a:r>
            <a:br>
              <a:rPr lang="en-US" dirty="0" smtClean="0"/>
            </a:br>
            <a:r>
              <a:rPr lang="en-US" dirty="0" smtClean="0"/>
              <a:t>but children may play a role directly by making their preferences known, or indirectly when</a:t>
            </a:r>
            <a:br>
              <a:rPr lang="en-US" dirty="0" smtClean="0"/>
            </a:br>
            <a:r>
              <a:rPr lang="en-US" dirty="0" smtClean="0"/>
              <a:t>parents keep the children’s likes in mind</a:t>
            </a:r>
            <a:r>
              <a:rPr lang="en-US" dirty="0" smtClean="0"/>
              <a:t>.</a:t>
            </a:r>
          </a:p>
          <a:p>
            <a:r>
              <a:rPr lang="en-US" dirty="0" smtClean="0"/>
              <a:t> </a:t>
            </a:r>
            <a:r>
              <a:rPr lang="en-US" dirty="0" smtClean="0"/>
              <a:t>One parent may actually go to the store to get the</a:t>
            </a:r>
            <a:br>
              <a:rPr lang="en-US" dirty="0" smtClean="0"/>
            </a:br>
            <a:r>
              <a:rPr lang="en-US" dirty="0" smtClean="0"/>
              <a:t>video, but the entire family may watch it</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of Marketing </a:t>
            </a:r>
            <a:r>
              <a:rPr lang="en-US" dirty="0" smtClean="0"/>
              <a:t>Concept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Marketing concept evolved in late 1950s and the field of consumer </a:t>
            </a:r>
            <a:r>
              <a:rPr lang="en-US" dirty="0" err="1" smtClean="0"/>
              <a:t>behaviour</a:t>
            </a:r>
            <a:r>
              <a:rPr lang="en-US" dirty="0" smtClean="0"/>
              <a:t> is deeply rooted in</a:t>
            </a:r>
            <a:br>
              <a:rPr lang="en-US" dirty="0" smtClean="0"/>
            </a:br>
            <a:r>
              <a:rPr lang="en-US" dirty="0" smtClean="0"/>
              <a:t>this concept.</a:t>
            </a:r>
            <a:br>
              <a:rPr lang="en-US" dirty="0" smtClean="0"/>
            </a:br>
            <a:r>
              <a:rPr lang="en-US" dirty="0" smtClean="0"/>
              <a:t>After World War II, there was great demand for almost all sorts of products and the marketing</a:t>
            </a:r>
            <a:br>
              <a:rPr lang="en-US" dirty="0" smtClean="0"/>
            </a:br>
            <a:r>
              <a:rPr lang="en-US" dirty="0" smtClean="0"/>
              <a:t>philosophy was to produce cheap goods and make them available at as many places as possible.</a:t>
            </a:r>
            <a:br>
              <a:rPr lang="en-US" dirty="0" smtClean="0"/>
            </a:br>
            <a:r>
              <a:rPr lang="en-US" dirty="0" smtClean="0"/>
              <a:t>This approach suited the marketers because demand exceeded supply and consumers were more</a:t>
            </a:r>
            <a:br>
              <a:rPr lang="en-US" dirty="0" smtClean="0"/>
            </a:br>
            <a:r>
              <a:rPr lang="en-US" dirty="0" smtClean="0"/>
              <a:t>interested in obtaining the product rather than in any specific features.</a:t>
            </a:r>
            <a:br>
              <a:rPr lang="en-US" dirty="0" smtClean="0"/>
            </a:br>
            <a:r>
              <a:rPr lang="en-US" dirty="0" smtClean="0"/>
              <a:t>This approach is called a production orientation and is based on the assumption that consumers</a:t>
            </a:r>
            <a:br>
              <a:rPr lang="en-US" dirty="0" smtClean="0"/>
            </a:br>
            <a:r>
              <a:rPr lang="en-US" dirty="0" smtClean="0"/>
              <a:t>will buy what is available and would not wait for what they really want . The marketer does not</a:t>
            </a:r>
            <a:br>
              <a:rPr lang="en-US" dirty="0" smtClean="0"/>
            </a:br>
            <a:r>
              <a:rPr lang="en-US" dirty="0" smtClean="0"/>
              <a:t>really care to know what consumer preferences are.</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The next stage has been product orientation, which assumes that consumers will buy the product</a:t>
            </a:r>
            <a:br>
              <a:rPr lang="en-US" dirty="0" smtClean="0"/>
            </a:br>
            <a:r>
              <a:rPr lang="en-US" dirty="0" smtClean="0"/>
              <a:t>that offers them the highest quality in terms of performance and features. The company makes</a:t>
            </a:r>
            <a:br>
              <a:rPr lang="en-US" dirty="0" smtClean="0"/>
            </a:br>
            <a:r>
              <a:rPr lang="en-US" dirty="0" smtClean="0"/>
              <a:t>all efforts to improve product quality. The focus is on the product rather than on what the</a:t>
            </a:r>
            <a:br>
              <a:rPr lang="en-US" dirty="0" smtClean="0"/>
            </a:br>
            <a:r>
              <a:rPr lang="en-US" dirty="0" smtClean="0"/>
              <a:t>consumers need or want. Professor Levitt has called this excessive focus on product quality as</a:t>
            </a:r>
            <a:br>
              <a:rPr lang="en-US" dirty="0" smtClean="0"/>
            </a:br>
            <a:r>
              <a:rPr lang="en-US" dirty="0" smtClean="0"/>
              <a:t>“marketing myopia.” This we see happen in highly competitive markets where some companies</a:t>
            </a:r>
            <a:br>
              <a:rPr lang="en-US" dirty="0" smtClean="0"/>
            </a:br>
            <a:r>
              <a:rPr lang="en-US" dirty="0" smtClean="0"/>
              <a:t>keep on adding unnecessary features, passing their cost on to the consumers, in hopes of attracting</a:t>
            </a:r>
            <a:br>
              <a:rPr lang="en-US" dirty="0" smtClean="0"/>
            </a:br>
            <a:r>
              <a:rPr lang="en-US" dirty="0" smtClean="0"/>
              <a:t>them.</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dirty="0" smtClean="0"/>
              <a:t>Selling orientation evolved as a natural consequence of production orientation and product</a:t>
            </a:r>
            <a:br>
              <a:rPr lang="en-US" dirty="0" smtClean="0"/>
            </a:br>
            <a:r>
              <a:rPr lang="en-US" dirty="0" smtClean="0"/>
              <a:t>orientation. The marketer is primarily focused on selling the product that it unilaterally decided</a:t>
            </a:r>
            <a:br>
              <a:rPr lang="en-US" dirty="0" smtClean="0"/>
            </a:br>
            <a:r>
              <a:rPr lang="en-US" dirty="0" smtClean="0"/>
              <a:t>to produce. The assumption of this approach is that consumers would not buy enough of this</a:t>
            </a:r>
            <a:br>
              <a:rPr lang="en-US" dirty="0" smtClean="0"/>
            </a:br>
            <a:r>
              <a:rPr lang="en-US" dirty="0" smtClean="0"/>
              <a:t>product unless they are actively and aggressively persuaded to do so. This approach is known as</a:t>
            </a:r>
            <a:br>
              <a:rPr lang="en-US" dirty="0" smtClean="0"/>
            </a:br>
            <a:r>
              <a:rPr lang="en-US" dirty="0" smtClean="0"/>
              <a:t>“hard-sell” and consumers are induced to buy what they do not want or need. The problem with</a:t>
            </a:r>
            <a:br>
              <a:rPr lang="en-US" dirty="0" smtClean="0"/>
            </a:br>
            <a:r>
              <a:rPr lang="en-US" dirty="0" smtClean="0"/>
              <a:t>this approach is that it does not take consumer satisfaction into account. This often leads to</a:t>
            </a:r>
            <a:br>
              <a:rPr lang="en-US" dirty="0" smtClean="0"/>
            </a:br>
            <a:r>
              <a:rPr lang="en-US" dirty="0" smtClean="0"/>
              <a:t>dissatisfaction and unhappiness in consumers and is likely to be communicated by word-</a:t>
            </a:r>
            <a:r>
              <a:rPr lang="en-US" dirty="0" err="1" smtClean="0"/>
              <a:t>ofmouth</a:t>
            </a:r>
            <a:r>
              <a:rPr lang="en-US" dirty="0" smtClean="0"/>
              <a:t> to other potential consumers, discouraging them to buy the product.</a:t>
            </a:r>
            <a:br>
              <a:rPr lang="en-US" dirty="0" smtClean="0"/>
            </a:br>
            <a:r>
              <a:rPr lang="en-US" dirty="0" smtClean="0"/>
              <a:t>Soon marketers </a:t>
            </a:r>
            <a:r>
              <a:rPr lang="en-US" dirty="0" err="1" smtClean="0"/>
              <a:t>realised</a:t>
            </a:r>
            <a:r>
              <a:rPr lang="en-US" dirty="0" smtClean="0"/>
              <a:t> that they could easily sell more goods if they produced only those</a:t>
            </a:r>
            <a:br>
              <a:rPr lang="en-US" dirty="0" smtClean="0"/>
            </a:br>
            <a:r>
              <a:rPr lang="en-US" dirty="0" smtClean="0"/>
              <a:t>goods that they had first confirmed consumers would buy. Thus, consumer needs and wants</a:t>
            </a:r>
            <a:br>
              <a:rPr lang="en-US" dirty="0" smtClean="0"/>
            </a:br>
            <a:r>
              <a:rPr lang="en-US" dirty="0" smtClean="0"/>
              <a:t>became the marketer’s primary focus. This consumer-oriented marketing approach came to be</a:t>
            </a:r>
            <a:br>
              <a:rPr lang="en-US" dirty="0" smtClean="0"/>
            </a:br>
            <a:r>
              <a:rPr lang="en-US" dirty="0" smtClean="0"/>
              <a:t>called as the marketing concept. The important assumption underlying marketing concept is</a:t>
            </a:r>
            <a:br>
              <a:rPr lang="en-US" dirty="0" smtClean="0"/>
            </a:br>
            <a:r>
              <a:rPr lang="en-US" dirty="0" smtClean="0"/>
              <a:t>that a company must determine the needs and wants of its target markets and deliver the desired</a:t>
            </a:r>
            <a:br>
              <a:rPr lang="en-US" dirty="0" smtClean="0"/>
            </a:br>
            <a:r>
              <a:rPr lang="en-US" dirty="0" smtClean="0"/>
              <a:t>satisfactions more efficiently and effectively than the competition. This is the key to successful</a:t>
            </a:r>
            <a:br>
              <a:rPr lang="en-US" dirty="0" smtClean="0"/>
            </a:br>
            <a:r>
              <a:rPr lang="en-US" dirty="0" smtClean="0"/>
              <a:t>marketing.</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diversity of CB</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b="1" dirty="0" smtClean="0"/>
              <a:t> </a:t>
            </a:r>
            <a:endParaRPr lang="en-US" dirty="0" smtClean="0"/>
          </a:p>
          <a:p>
            <a:r>
              <a:rPr lang="en-US" dirty="0" smtClean="0"/>
              <a:t>Human being differs from one to another. It is not easy to predict the human </a:t>
            </a:r>
            <a:r>
              <a:rPr lang="en-US" dirty="0" err="1" smtClean="0"/>
              <a:t>behaviour</a:t>
            </a:r>
            <a:r>
              <a:rPr lang="en-US" dirty="0" smtClean="0"/>
              <a:t>. Human being differs in their taste, needs, wants and preferences. But one constant thing is that we all are consumers. </a:t>
            </a:r>
          </a:p>
          <a:p>
            <a:pPr marL="0" indent="0">
              <a:buNone/>
            </a:pPr>
            <a:endParaRPr lang="en-US" dirty="0" smtClean="0"/>
          </a:p>
          <a:p>
            <a:r>
              <a:rPr lang="en-US" dirty="0" smtClean="0"/>
              <a:t>CB is a vast and complex subject. Understanding CB and “knowing consumers’ are not that simple. </a:t>
            </a:r>
          </a:p>
          <a:p>
            <a:pPr marL="0" indent="0">
              <a:buNone/>
            </a:pPr>
            <a:endParaRPr lang="en-US" dirty="0" smtClean="0"/>
          </a:p>
          <a:p>
            <a:r>
              <a:rPr lang="en-US" dirty="0" smtClean="0"/>
              <a:t>It is almost impossible to predict with one hundred per cent accuracy, how consumer(s) will behave in a given situation. </a:t>
            </a:r>
          </a:p>
          <a:p>
            <a:pPr marL="0" indent="0">
              <a:buNone/>
            </a:pPr>
            <a:endParaRPr lang="en-US" dirty="0" smtClean="0"/>
          </a:p>
          <a:p>
            <a:r>
              <a:rPr lang="en-US" dirty="0" smtClean="0"/>
              <a:t>Marketers are interested in watching people shopping, parading, playing, entertaining, as they are keenly interested in the wide variety of </a:t>
            </a:r>
            <a:r>
              <a:rPr lang="en-US" dirty="0" err="1" smtClean="0"/>
              <a:t>behaviours</a:t>
            </a:r>
            <a:r>
              <a:rPr lang="en-US" dirty="0" smtClean="0"/>
              <a:t> they display. </a:t>
            </a:r>
          </a:p>
          <a:p>
            <a:pPr marL="0" indent="0">
              <a:buNone/>
            </a:pPr>
            <a:endParaRPr lang="en-US" dirty="0" smtClean="0"/>
          </a:p>
          <a:p>
            <a:r>
              <a:rPr lang="en-US" dirty="0" smtClean="0"/>
              <a:t>The efforts of all marketers are to influence the </a:t>
            </a:r>
            <a:r>
              <a:rPr lang="en-US" dirty="0" err="1" smtClean="0"/>
              <a:t>behaviour</a:t>
            </a:r>
            <a:r>
              <a:rPr lang="en-US" dirty="0" smtClean="0"/>
              <a:t> of consumers in a desired manner. </a:t>
            </a:r>
            <a:endParaRPr lang="en-US" dirty="0"/>
          </a:p>
        </p:txBody>
      </p:sp>
    </p:spTree>
    <p:extLst>
      <p:ext uri="{BB962C8B-B14F-4D97-AF65-F5344CB8AC3E}">
        <p14:creationId xmlns="" xmlns:p14="http://schemas.microsoft.com/office/powerpoint/2010/main" val="172369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The </a:t>
            </a:r>
            <a:r>
              <a:rPr lang="en-US" dirty="0"/>
              <a:t>term CB describes two different kinds of consuming entities: the personal consumer and the organizational consumers. The Personal consumer buys goods and services for his or her own use, for the use of the household or as a gift for a friend. In each of these contexts, individuals, who are referred to as end users or ultimate consumers, buy the products for fine use. </a:t>
            </a:r>
            <a:endParaRPr lang="en-US" dirty="0" smtClean="0"/>
          </a:p>
          <a:p>
            <a:pPr marL="0" indent="0">
              <a:buNone/>
            </a:pPr>
            <a:endParaRPr lang="en-US" dirty="0" smtClean="0"/>
          </a:p>
          <a:p>
            <a:r>
              <a:rPr lang="en-US" dirty="0"/>
              <a:t>The second category of consumer- the organizational consumer- includes profit and not-for-profit businesses, government agencies (local, state, and national), and institutions (e.g. Schools, hospitals, and prisons), all of which must buy products, </a:t>
            </a:r>
            <a:r>
              <a:rPr lang="en-US" dirty="0" err="1"/>
              <a:t>equipments</a:t>
            </a:r>
            <a:r>
              <a:rPr lang="en-US" dirty="0"/>
              <a:t> and services in order to run their organization. </a:t>
            </a:r>
            <a:endParaRPr lang="en-US" dirty="0" smtClean="0"/>
          </a:p>
          <a:p>
            <a:endParaRPr lang="en-US" dirty="0"/>
          </a:p>
        </p:txBody>
      </p:sp>
    </p:spTree>
    <p:extLst>
      <p:ext uri="{BB962C8B-B14F-4D97-AF65-F5344CB8AC3E}">
        <p14:creationId xmlns="" xmlns:p14="http://schemas.microsoft.com/office/powerpoint/2010/main" val="2230011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Ethics of Marketing &amp; Corporate Environment: </a:t>
            </a:r>
            <a:r>
              <a:rPr lang="en-US" sz="3600" dirty="0"/>
              <a:t/>
            </a:r>
            <a:br>
              <a:rPr lang="en-US" sz="3600" dirty="0"/>
            </a:br>
            <a:endParaRPr lang="en-US" sz="3600" dirty="0"/>
          </a:p>
        </p:txBody>
      </p:sp>
      <p:sp>
        <p:nvSpPr>
          <p:cNvPr id="3" name="Content Placeholder 2"/>
          <p:cNvSpPr>
            <a:spLocks noGrp="1"/>
          </p:cNvSpPr>
          <p:nvPr>
            <p:ph idx="1"/>
          </p:nvPr>
        </p:nvSpPr>
        <p:spPr/>
        <p:txBody>
          <a:bodyPr>
            <a:normAutofit fontScale="70000" lnSpcReduction="20000"/>
          </a:bodyPr>
          <a:lstStyle/>
          <a:p>
            <a:r>
              <a:rPr lang="en-US" dirty="0" smtClean="0"/>
              <a:t>No </a:t>
            </a:r>
            <a:r>
              <a:rPr lang="en-US" dirty="0"/>
              <a:t>environmental degradation- less promotion for tobacco &amp; drug- the societal marketing concept requires that all marketers adhere to principles of social responsibility in the marketing of their goods &amp; services. According to the societal marketing concept, fast-food restaurants should develop foods that contain less fat and starch and more nutrients, and marketers shouldn’t advertise alcoholic beverages or cigarettes to young people, or use young models or professional athletes in liquor or tobacco advertising. </a:t>
            </a:r>
            <a:endParaRPr lang="en-US" dirty="0" smtClean="0"/>
          </a:p>
          <a:p>
            <a:pPr marL="0" indent="0">
              <a:buNone/>
            </a:pPr>
            <a:endParaRPr lang="en-US" dirty="0" smtClean="0">
              <a:effectLst/>
            </a:endParaRPr>
          </a:p>
          <a:p>
            <a:r>
              <a:rPr lang="en-US" dirty="0"/>
              <a:t>Some critics are concerned that an in-depth understanding of CB makes it possible for unethical marketers to exploit human vulnerabilities in the market place and engage in other unethical marketing practices in order to achieve individual business objectives. As a result, many trade associations have developed industry wide code of ethics. </a:t>
            </a:r>
            <a:endParaRPr lang="en-US" dirty="0" smtClean="0">
              <a:effectLst/>
            </a:endParaRPr>
          </a:p>
          <a:p>
            <a:endParaRPr lang="en-US" dirty="0"/>
          </a:p>
        </p:txBody>
      </p:sp>
    </p:spTree>
    <p:extLst>
      <p:ext uri="{BB962C8B-B14F-4D97-AF65-F5344CB8AC3E}">
        <p14:creationId xmlns="" xmlns:p14="http://schemas.microsoft.com/office/powerpoint/2010/main" val="2531284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Business School Education: </a:t>
            </a:r>
            <a:r>
              <a:rPr lang="en-US" dirty="0"/>
              <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Consumers </a:t>
            </a:r>
            <a:r>
              <a:rPr lang="en-US" dirty="0"/>
              <a:t>also stand to benefit directly from orderly investigations of their own </a:t>
            </a:r>
            <a:r>
              <a:rPr lang="en-US" dirty="0" err="1"/>
              <a:t>behaviour</a:t>
            </a:r>
            <a:r>
              <a:rPr lang="en-US" dirty="0"/>
              <a:t>. This can occur on an individual basis or as part of more formal educational programs. As we study what has been discovered about the </a:t>
            </a:r>
            <a:r>
              <a:rPr lang="en-US" dirty="0" err="1"/>
              <a:t>behaviour</a:t>
            </a:r>
            <a:r>
              <a:rPr lang="en-US" dirty="0"/>
              <a:t> of others, we can gain insight into out own interactions </a:t>
            </a:r>
            <a:r>
              <a:rPr lang="en-US" dirty="0" smtClean="0"/>
              <a:t>with </a:t>
            </a:r>
            <a:r>
              <a:rPr lang="en-US" dirty="0"/>
              <a:t>the marketplace. </a:t>
            </a:r>
            <a:endParaRPr lang="en-US" dirty="0" smtClean="0"/>
          </a:p>
          <a:p>
            <a:endParaRPr lang="en-US" dirty="0"/>
          </a:p>
          <a:p>
            <a:r>
              <a:rPr lang="en-US" dirty="0" smtClean="0"/>
              <a:t>For </a:t>
            </a:r>
            <a:r>
              <a:rPr lang="en-US" dirty="0"/>
              <a:t>example, when we learn that a large proportion of the billions spend annually on grocery products is used for impulse purchases, and not spent according to pre-planned shopping lists, we may be more willing to plan our purchases in an effort to save money. In general, as we discover the many variables that can influence consumers’ purchases. We have the opportunity to understand better how they affect our own </a:t>
            </a:r>
            <a:r>
              <a:rPr lang="en-US" dirty="0" err="1"/>
              <a:t>behaviour</a:t>
            </a:r>
            <a:r>
              <a:rPr lang="en-US" dirty="0"/>
              <a:t>. </a:t>
            </a:r>
            <a:endParaRPr lang="en-US" dirty="0" smtClean="0"/>
          </a:p>
          <a:p>
            <a:pPr marL="0" indent="0">
              <a:buNone/>
            </a:pPr>
            <a:endParaRPr lang="en-US" dirty="0" smtClean="0">
              <a:effectLst/>
            </a:endParaRPr>
          </a:p>
          <a:p>
            <a:r>
              <a:rPr lang="en-US" dirty="0"/>
              <a:t>What is learned about consumer </a:t>
            </a:r>
            <a:r>
              <a:rPr lang="en-US" dirty="0" err="1"/>
              <a:t>behaviour</a:t>
            </a:r>
            <a:r>
              <a:rPr lang="en-US" dirty="0"/>
              <a:t> can also directly benefit consumers in a more formal sense. The knowledge can serve as data for the development of educational programs designed to improve consumers’ decision-making regarding products and services. Such courses are now available at the high school and college level and are becoming increasingly popular. To be most effective, these educational programs should be based on a clear understanding of the important variables influencing consumers. </a:t>
            </a:r>
            <a:endParaRPr lang="en-US" dirty="0" smtClean="0">
              <a:effectLst/>
            </a:endParaRPr>
          </a:p>
          <a:p>
            <a:endParaRPr lang="en-US" dirty="0"/>
          </a:p>
        </p:txBody>
      </p:sp>
    </p:spTree>
    <p:extLst>
      <p:ext uri="{BB962C8B-B14F-4D97-AF65-F5344CB8AC3E}">
        <p14:creationId xmlns="" xmlns:p14="http://schemas.microsoft.com/office/powerpoint/2010/main" val="1952636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a:p>
          <a:p>
            <a:r>
              <a:rPr lang="en-US" dirty="0"/>
              <a:t> We are all consumers. We buy groceries, computers, and cars. We purchase services ranging from bank accounts to college educations. However, we also know that consumers are different from one another</a:t>
            </a:r>
            <a:r>
              <a:rPr lang="en-US" dirty="0" smtClean="0"/>
              <a:t>.</a:t>
            </a:r>
          </a:p>
          <a:p>
            <a:r>
              <a:rPr lang="en-US" dirty="0" smtClean="0"/>
              <a:t> </a:t>
            </a:r>
          </a:p>
          <a:p>
            <a:r>
              <a:rPr lang="en-US" dirty="0" smtClean="0"/>
              <a:t>We </a:t>
            </a:r>
            <a:r>
              <a:rPr lang="en-US" dirty="0"/>
              <a:t>buy different clothes, drive different cars, and eat different foods. Moreover, even the same consumer can make different decisions depending on the situation. So how are we to construct coherent marketing strategies? </a:t>
            </a:r>
            <a:endParaRPr lang="en-US" dirty="0" smtClean="0"/>
          </a:p>
          <a:p>
            <a:endParaRPr lang="en-US" dirty="0"/>
          </a:p>
          <a:p>
            <a:r>
              <a:rPr lang="en-US" dirty="0"/>
              <a:t>In this class we will examine how and why consumers behave the way that they do. </a:t>
            </a:r>
            <a:endParaRPr lang="en-US" dirty="0" smtClean="0"/>
          </a:p>
          <a:p>
            <a:r>
              <a:rPr lang="en-US" dirty="0" smtClean="0"/>
              <a:t>We </a:t>
            </a:r>
            <a:r>
              <a:rPr lang="en-US" dirty="0"/>
              <a:t>will explore our intuitions about our own behavior</a:t>
            </a:r>
            <a:r>
              <a:rPr lang="en-US" dirty="0" smtClean="0"/>
              <a:t>.</a:t>
            </a:r>
          </a:p>
          <a:p>
            <a:r>
              <a:rPr lang="en-US" dirty="0" smtClean="0"/>
              <a:t> </a:t>
            </a:r>
            <a:r>
              <a:rPr lang="en-US" dirty="0"/>
              <a:t>We will learn about theories developed in marketing, psychology, and other behavioral sciences. </a:t>
            </a:r>
            <a:endParaRPr lang="en-US" dirty="0" smtClean="0"/>
          </a:p>
          <a:p>
            <a:r>
              <a:rPr lang="en-US" dirty="0" smtClean="0"/>
              <a:t>And </a:t>
            </a:r>
            <a:r>
              <a:rPr lang="en-US" dirty="0"/>
              <a:t>we will learn how to use these theories to predict how consumers will respond to different marketing activities. </a:t>
            </a:r>
          </a:p>
        </p:txBody>
      </p:sp>
    </p:spTree>
    <p:extLst>
      <p:ext uri="{BB962C8B-B14F-4D97-AF65-F5344CB8AC3E}">
        <p14:creationId xmlns="" xmlns:p14="http://schemas.microsoft.com/office/powerpoint/2010/main" val="2836454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b="1" dirty="0"/>
              <a:t>Consumer Movement: </a:t>
            </a:r>
            <a:endParaRPr lang="en-US" dirty="0" smtClean="0"/>
          </a:p>
          <a:p>
            <a:r>
              <a:rPr lang="en-US" dirty="0"/>
              <a:t>Marketing evolved through production concept to marketing concept. And marketing concept is nothing but consumer-oriented approach. Until company satisfy the needs and wants of consumer the whole efforts to bring the product in the market fails. Companies had to engage in extensive marketing research to identify unsatisfied consumer needs. In this process, marketers learned that consumers were highly complex as individuals had very different psychological and social needs, quite apart from their survival needs. They also discovered that needs and priorities of different consumer segments differed significantly. They </a:t>
            </a:r>
            <a:r>
              <a:rPr lang="en-US" dirty="0" err="1"/>
              <a:t>realised</a:t>
            </a:r>
            <a:r>
              <a:rPr lang="en-US" dirty="0"/>
              <a:t> that to design products and develop suitable marketing strategies that would satisfy consumer needs, they had to first study consumers and the consumption related </a:t>
            </a:r>
            <a:r>
              <a:rPr lang="en-US" dirty="0" err="1"/>
              <a:t>behaviour</a:t>
            </a:r>
            <a:r>
              <a:rPr lang="en-US" dirty="0"/>
              <a:t> in depth. In this manner, market segmentation and marketing concept paved the way for the application of consumer </a:t>
            </a:r>
            <a:r>
              <a:rPr lang="en-US" dirty="0" err="1"/>
              <a:t>behaviour</a:t>
            </a:r>
            <a:r>
              <a:rPr lang="en-US" dirty="0"/>
              <a:t> principles to marketing strategy. </a:t>
            </a:r>
            <a:endParaRPr lang="en-US" dirty="0" smtClean="0"/>
          </a:p>
          <a:p>
            <a:endParaRPr lang="en-US" dirty="0"/>
          </a:p>
        </p:txBody>
      </p:sp>
    </p:spTree>
    <p:extLst>
      <p:ext uri="{BB962C8B-B14F-4D97-AF65-F5344CB8AC3E}">
        <p14:creationId xmlns="" xmlns:p14="http://schemas.microsoft.com/office/powerpoint/2010/main" val="1457942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Disciplines involved in the Study of Consumer </a:t>
            </a:r>
            <a:r>
              <a:rPr lang="en-US" dirty="0" err="1" smtClean="0"/>
              <a:t>Behaviour</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Consumer </a:t>
            </a:r>
            <a:r>
              <a:rPr lang="en-US" dirty="0" err="1" smtClean="0"/>
              <a:t>behaviour</a:t>
            </a:r>
            <a:r>
              <a:rPr lang="en-US" dirty="0" smtClean="0"/>
              <a:t> was a relatively new field of study during the second half of 1960s without</a:t>
            </a:r>
            <a:br>
              <a:rPr lang="en-US" dirty="0" smtClean="0"/>
            </a:br>
            <a:r>
              <a:rPr lang="en-US" dirty="0" smtClean="0"/>
              <a:t>a history or research of its own. It is in fact a subset of human </a:t>
            </a:r>
            <a:r>
              <a:rPr lang="en-US" dirty="0" err="1" smtClean="0"/>
              <a:t>behaviour</a:t>
            </a:r>
            <a:r>
              <a:rPr lang="en-US" dirty="0" smtClean="0"/>
              <a:t> and it is often difficult</a:t>
            </a:r>
            <a:br>
              <a:rPr lang="en-US" dirty="0" smtClean="0"/>
            </a:br>
            <a:r>
              <a:rPr lang="en-US" dirty="0" smtClean="0"/>
              <a:t>to draw a distinct line between consumer-related </a:t>
            </a:r>
            <a:r>
              <a:rPr lang="en-US" dirty="0" err="1" smtClean="0"/>
              <a:t>behaviour</a:t>
            </a:r>
            <a:r>
              <a:rPr lang="en-US" dirty="0" smtClean="0"/>
              <a:t> and other aspects of human</a:t>
            </a:r>
            <a:br>
              <a:rPr lang="en-US" dirty="0" smtClean="0"/>
            </a:br>
            <a:r>
              <a:rPr lang="en-US" dirty="0" err="1" smtClean="0"/>
              <a:t>behaviour</a:t>
            </a:r>
            <a:r>
              <a:rPr lang="en-US" dirty="0" smtClean="0"/>
              <a:t>. The discipline of consumer </a:t>
            </a:r>
            <a:r>
              <a:rPr lang="en-US" dirty="0" err="1" smtClean="0"/>
              <a:t>behaviour</a:t>
            </a:r>
            <a:r>
              <a:rPr lang="en-US" dirty="0" smtClean="0"/>
              <a:t> has borrowed heavily from concepts developed</a:t>
            </a:r>
            <a:br>
              <a:rPr lang="en-US" dirty="0" smtClean="0"/>
            </a:br>
            <a:r>
              <a:rPr lang="en-US" dirty="0" smtClean="0"/>
              <a:t>in other disciplines of study such as psychology, sociology, social psychology, cultural</a:t>
            </a:r>
            <a:br>
              <a:rPr lang="en-US" dirty="0" smtClean="0"/>
            </a:br>
            <a:r>
              <a:rPr lang="en-US" dirty="0" smtClean="0"/>
              <a:t>anthropology and economics.</a:t>
            </a:r>
            <a:br>
              <a:rPr lang="en-US" dirty="0" smtClean="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Psychology is the study of the individual which includes motivation, perception, attitudes,</a:t>
            </a:r>
            <a:br>
              <a:rPr lang="en-US" dirty="0" smtClean="0"/>
            </a:br>
            <a:r>
              <a:rPr lang="en-US" dirty="0" smtClean="0"/>
              <a:t>personality and learning theories. All these factors are critical to an understanding of</a:t>
            </a:r>
            <a:br>
              <a:rPr lang="en-US" dirty="0" smtClean="0"/>
            </a:br>
            <a:r>
              <a:rPr lang="en-US" dirty="0" smtClean="0"/>
              <a:t>consumer </a:t>
            </a:r>
            <a:r>
              <a:rPr lang="en-US" dirty="0" err="1" smtClean="0"/>
              <a:t>behaviour</a:t>
            </a:r>
            <a:r>
              <a:rPr lang="en-US" dirty="0" smtClean="0"/>
              <a:t> and help us to comprehend consumption related needs of individuals</a:t>
            </a:r>
            <a:r>
              <a:rPr lang="en-US" dirty="0" smtClean="0"/>
              <a:t>,</a:t>
            </a:r>
            <a:r>
              <a:rPr lang="en-US" dirty="0" smtClean="0"/>
              <a:t> their actions and responses to different promotional messages and products and the way</a:t>
            </a:r>
            <a:br>
              <a:rPr lang="en-US" dirty="0" smtClean="0"/>
            </a:br>
            <a:r>
              <a:rPr lang="en-US" dirty="0" smtClean="0"/>
              <a:t>their experiences and personality characteristics influence product choices.</a:t>
            </a:r>
            <a:br>
              <a:rPr lang="en-US" dirty="0" smtClean="0"/>
            </a:br>
            <a:r>
              <a:rPr lang="en-US" dirty="0" smtClean="0"/>
              <a:t> </a:t>
            </a:r>
            <a:br>
              <a:rPr lang="en-US"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dirty="0" smtClean="0"/>
              <a:t>Sociology is the study of groups. When individuals form groups, their actions are</a:t>
            </a:r>
            <a:br>
              <a:rPr lang="en-US" dirty="0" smtClean="0"/>
            </a:br>
            <a:r>
              <a:rPr lang="en-US" dirty="0" smtClean="0"/>
              <a:t>sometimes quite different from the actions of those very individuals when they are</a:t>
            </a:r>
            <a:br>
              <a:rPr lang="en-US" dirty="0" smtClean="0"/>
            </a:br>
            <a:r>
              <a:rPr lang="en-US" dirty="0" smtClean="0"/>
              <a:t>operating alone. The influences of group memberships, family and social class on consumer</a:t>
            </a:r>
            <a:br>
              <a:rPr lang="en-US" dirty="0" smtClean="0"/>
            </a:br>
            <a:r>
              <a:rPr lang="en-US" dirty="0" err="1" smtClean="0"/>
              <a:t>behaviour</a:t>
            </a:r>
            <a:r>
              <a:rPr lang="en-US" dirty="0" smtClean="0"/>
              <a:t> are important for the study of consumer </a:t>
            </a:r>
            <a:r>
              <a:rPr lang="en-US" dirty="0" err="1" smtClean="0"/>
              <a:t>behaviour</a:t>
            </a:r>
            <a:r>
              <a:rPr lang="en-US" dirty="0" smtClean="0"/>
              <a:t>.</a:t>
            </a:r>
            <a:br>
              <a:rPr lang="en-US" dirty="0" smtClean="0"/>
            </a:br>
            <a:r>
              <a:rPr lang="en-US" dirty="0" smtClean="0"/>
              <a:t>3. Social psychology is a combination of sociology and psychology and studies how an</a:t>
            </a:r>
            <a:br>
              <a:rPr lang="en-US" dirty="0" smtClean="0"/>
            </a:br>
            <a:r>
              <a:rPr lang="en-US" dirty="0" smtClean="0"/>
              <a:t>individual operates in a group. It also studies how those whose opinions they respect such</a:t>
            </a:r>
            <a:br>
              <a:rPr lang="en-US" dirty="0" smtClean="0"/>
            </a:br>
            <a:r>
              <a:rPr lang="en-US" dirty="0" smtClean="0"/>
              <a:t>as peers, reference groups, their families and opinion leaders influence individuals in</a:t>
            </a:r>
            <a:br>
              <a:rPr lang="en-US" dirty="0" smtClean="0"/>
            </a:br>
            <a:r>
              <a:rPr lang="en-US" dirty="0" smtClean="0"/>
              <a:t>their consumption </a:t>
            </a:r>
            <a:r>
              <a:rPr lang="en-US" dirty="0" err="1" smtClean="0"/>
              <a:t>behaviour</a:t>
            </a:r>
            <a:r>
              <a:rPr lang="en-US" dirty="0" smtClean="0"/>
              <a:t>.</a:t>
            </a:r>
            <a:br>
              <a:rPr lang="en-US" dirty="0" smtClean="0"/>
            </a:br>
            <a:r>
              <a:rPr lang="en-US" dirty="0" smtClean="0"/>
              <a:t>4. Cultural anthropology is the study of human beings in society. It explores the development</a:t>
            </a:r>
            <a:br>
              <a:rPr lang="en-US" dirty="0" smtClean="0"/>
            </a:br>
            <a:r>
              <a:rPr lang="en-US" dirty="0" smtClean="0"/>
              <a:t>of core beliefs, values and customs that individuals inherit from their parents and</a:t>
            </a:r>
            <a:br>
              <a:rPr lang="en-US" dirty="0" smtClean="0"/>
            </a:br>
            <a:r>
              <a:rPr lang="en-US" dirty="0" smtClean="0"/>
              <a:t>grandparents, which influence their purchase and consumption </a:t>
            </a:r>
            <a:r>
              <a:rPr lang="en-US" dirty="0" err="1" smtClean="0"/>
              <a:t>behaviour</a:t>
            </a:r>
            <a:r>
              <a:rPr lang="en-US" dirty="0" smtClean="0"/>
              <a:t>. It also studies</a:t>
            </a:r>
            <a:br>
              <a:rPr lang="en-US" dirty="0" smtClean="0"/>
            </a:br>
            <a:r>
              <a:rPr lang="en-US" dirty="0" smtClean="0"/>
              <a:t>subcultures and helps compare consumers of different nationalities and cultures.</a:t>
            </a:r>
            <a:br>
              <a:rPr lang="en-US" dirty="0" smtClean="0"/>
            </a:br>
            <a:r>
              <a:rPr lang="en-US" dirty="0" smtClean="0"/>
              <a:t>5. Economics: An important aspect of the study of economics is the study of how consumers</a:t>
            </a:r>
            <a:br>
              <a:rPr lang="en-US" dirty="0" smtClean="0"/>
            </a:br>
            <a:r>
              <a:rPr lang="en-US" dirty="0" smtClean="0"/>
              <a:t>spend their funds, how they evaluate alternatives and how they make decisions to get</a:t>
            </a:r>
            <a:br>
              <a:rPr lang="en-US" dirty="0" smtClean="0"/>
            </a:br>
            <a:r>
              <a:rPr lang="en-US" dirty="0" smtClean="0"/>
              <a:t>maximum satisfaction from their purchases</a:t>
            </a:r>
            <a:r>
              <a:rPr lang="en-US" dirty="0" smtClean="0"/>
              <a:t>.</a:t>
            </a:r>
          </a:p>
          <a:p>
            <a:endParaRPr lang="en-US" dirty="0" smtClean="0"/>
          </a:p>
          <a:p>
            <a:r>
              <a:rPr lang="en-US" dirty="0" smtClean="0"/>
              <a:t>Despite the fact that consumer </a:t>
            </a:r>
            <a:r>
              <a:rPr lang="en-US" dirty="0" err="1" smtClean="0"/>
              <a:t>behaviour</a:t>
            </a:r>
            <a:r>
              <a:rPr lang="en-US" dirty="0" smtClean="0"/>
              <a:t>, as a field of study, is relatively of recent origin, it has</a:t>
            </a:r>
            <a:br>
              <a:rPr lang="en-US" dirty="0" smtClean="0"/>
            </a:br>
            <a:r>
              <a:rPr lang="en-US" dirty="0" smtClean="0"/>
              <a:t>grown enormously and has become a full-blown discipline of its own and is used in the study of</a:t>
            </a:r>
            <a:br>
              <a:rPr lang="en-US" dirty="0" smtClean="0"/>
            </a:br>
            <a:r>
              <a:rPr lang="en-US" dirty="0" smtClean="0"/>
              <a:t>most </a:t>
            </a:r>
            <a:r>
              <a:rPr lang="en-US" dirty="0" err="1" smtClean="0"/>
              <a:t>programmes</a:t>
            </a:r>
            <a:r>
              <a:rPr lang="en-US" dirty="0" smtClean="0"/>
              <a:t> of marketing study.</a:t>
            </a:r>
            <a:br>
              <a:rPr lang="en-US" dirty="0" smtClean="0"/>
            </a:br>
            <a:r>
              <a:rPr lang="en-US" dirty="0" smtClean="0"/>
              <a:t> </a:t>
            </a:r>
            <a:br>
              <a:rPr lang="en-US" dirty="0" smtClean="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Who constitutes the market</a:t>
            </a:r>
            <a:r>
              <a:rPr lang="en-US" dirty="0" smtClean="0"/>
              <a:t>?</a:t>
            </a:r>
          </a:p>
          <a:p>
            <a:r>
              <a:rPr lang="en-US" dirty="0" smtClean="0"/>
              <a:t> </a:t>
            </a:r>
            <a:r>
              <a:rPr lang="en-US" dirty="0"/>
              <a:t>What does the market buy? </a:t>
            </a:r>
            <a:endParaRPr lang="en-US" dirty="0" smtClean="0"/>
          </a:p>
          <a:p>
            <a:r>
              <a:rPr lang="en-US" dirty="0"/>
              <a:t>Who participates in buying</a:t>
            </a:r>
            <a:r>
              <a:rPr lang="en-US" dirty="0" smtClean="0"/>
              <a:t>?</a:t>
            </a:r>
          </a:p>
          <a:p>
            <a:r>
              <a:rPr lang="en-US" dirty="0" smtClean="0"/>
              <a:t> </a:t>
            </a:r>
            <a:r>
              <a:rPr lang="en-US" dirty="0"/>
              <a:t>How does the market buy? </a:t>
            </a:r>
            <a:endParaRPr lang="en-US" dirty="0" smtClean="0"/>
          </a:p>
          <a:p>
            <a:r>
              <a:rPr lang="en-US" dirty="0" smtClean="0"/>
              <a:t>When </a:t>
            </a:r>
            <a:r>
              <a:rPr lang="en-US" dirty="0"/>
              <a:t>does the market buy? </a:t>
            </a:r>
            <a:endParaRPr lang="en-US" dirty="0" smtClean="0"/>
          </a:p>
          <a:p>
            <a:r>
              <a:rPr lang="en-US" smtClean="0"/>
              <a:t>Where </a:t>
            </a:r>
            <a:r>
              <a:rPr lang="en-US" dirty="0"/>
              <a:t>does the </a:t>
            </a:r>
            <a:r>
              <a:rPr lang="en-US"/>
              <a:t>market </a:t>
            </a:r>
            <a:r>
              <a:rPr lang="en-US" smtClean="0"/>
              <a:t>buy</a:t>
            </a:r>
          </a:p>
          <a:p>
            <a:r>
              <a:rPr lang="en-US" smtClean="0"/>
              <a:t> </a:t>
            </a:r>
            <a:r>
              <a:rPr lang="en-US" dirty="0"/>
              <a:t>Why does the market buy? </a:t>
            </a:r>
            <a:endParaRPr lang="en-US" dirty="0" smtClean="0"/>
          </a:p>
          <a:p>
            <a:r>
              <a:rPr lang="en-US" dirty="0"/>
              <a:t>● </a:t>
            </a:r>
            <a:endParaRPr lang="en-US" dirty="0" smtClean="0"/>
          </a:p>
          <a:p>
            <a:endParaRPr lang="en-US" dirty="0"/>
          </a:p>
        </p:txBody>
      </p:sp>
    </p:spTree>
    <p:extLst>
      <p:ext uri="{BB962C8B-B14F-4D97-AF65-F5344CB8AC3E}">
        <p14:creationId xmlns="" xmlns:p14="http://schemas.microsoft.com/office/powerpoint/2010/main" val="590315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dirty="0" smtClean="0"/>
              <a:t>Ethics is often misunderstood and generates controversies. There is need to examine the concept</a:t>
            </a:r>
            <a:br>
              <a:rPr lang="en-US" dirty="0" smtClean="0"/>
            </a:br>
            <a:r>
              <a:rPr lang="en-US" dirty="0" smtClean="0"/>
              <a:t>and support its application to marketing decisions that are acceptable and beneficial to society.</a:t>
            </a:r>
            <a:br>
              <a:rPr lang="en-US" dirty="0" smtClean="0"/>
            </a:br>
            <a:r>
              <a:rPr lang="en-US" dirty="0" smtClean="0"/>
              <a:t>The difficulty is that what is ethical for one individual may be unethical for another. Ethical</a:t>
            </a:r>
            <a:br>
              <a:rPr lang="en-US" dirty="0" smtClean="0"/>
            </a:br>
            <a:r>
              <a:rPr lang="en-US" dirty="0" smtClean="0"/>
              <a:t>conduct may also differ in different societies. In business context, employees are expected to live</a:t>
            </a:r>
            <a:br>
              <a:rPr lang="en-US" dirty="0" smtClean="0"/>
            </a:br>
            <a:r>
              <a:rPr lang="en-US" dirty="0" smtClean="0"/>
              <a:t>up to a set of laid down ethical standards. The real test of ethics people face is when things are not</a:t>
            </a:r>
            <a:br>
              <a:rPr lang="en-US" dirty="0" smtClean="0"/>
            </a:br>
            <a:r>
              <a:rPr lang="en-US" dirty="0" smtClean="0"/>
              <a:t>going well and pressures build. According to Andrew Stark, ethical challenges are mainly in</a:t>
            </a:r>
            <a:br>
              <a:rPr lang="en-US" dirty="0" smtClean="0"/>
            </a:br>
            <a:r>
              <a:rPr lang="en-US" dirty="0" smtClean="0"/>
              <a:t>two situations: (1) decisions in situations commonly called 'grey-areas' where the right decision</a:t>
            </a:r>
            <a:br>
              <a:rPr lang="en-US" dirty="0" smtClean="0"/>
            </a:br>
            <a:r>
              <a:rPr lang="en-US" dirty="0" smtClean="0"/>
              <a:t>is debatable, and (2) decisions for issues where the right course of action is clear but individual</a:t>
            </a:r>
            <a:br>
              <a:rPr lang="en-US" dirty="0" smtClean="0"/>
            </a:br>
            <a:r>
              <a:rPr lang="en-US" dirty="0" smtClean="0"/>
              <a:t>and company pressures, and circumstances force good-intentioned marketing managers in the</a:t>
            </a:r>
            <a:br>
              <a:rPr lang="en-US" dirty="0" smtClean="0"/>
            </a:br>
            <a:r>
              <a:rPr lang="en-US" dirty="0" smtClean="0"/>
              <a:t>wrong direction.</a:t>
            </a:r>
            <a:br>
              <a:rPr lang="en-US" dirty="0" smtClean="0"/>
            </a:br>
            <a:r>
              <a:rPr lang="en-US" dirty="0" smtClean="0"/>
              <a:t>Ethics refer to values and choices and focuses on standards, rules and codes of moral conduct that</a:t>
            </a:r>
            <a:br>
              <a:rPr lang="en-US" dirty="0" smtClean="0"/>
            </a:br>
            <a:r>
              <a:rPr lang="en-US" dirty="0" smtClean="0"/>
              <a:t>control individual </a:t>
            </a:r>
            <a:r>
              <a:rPr lang="en-US" dirty="0" err="1" smtClean="0"/>
              <a:t>behaviour</a:t>
            </a:r>
            <a:r>
              <a:rPr lang="en-US" dirty="0" smtClean="0"/>
              <a:t>. Erik N. Berkowitz et al. maintain that: ethics are moral principles</a:t>
            </a:r>
            <a:br>
              <a:rPr lang="en-US" dirty="0" smtClean="0"/>
            </a:br>
            <a:r>
              <a:rPr lang="en-US" dirty="0" smtClean="0"/>
              <a:t>and values that govern the actions and decisions of an individual or group. In the marketing</a:t>
            </a:r>
            <a:br>
              <a:rPr lang="en-US" dirty="0" smtClean="0"/>
            </a:br>
            <a:r>
              <a:rPr lang="en-US" dirty="0" smtClean="0"/>
              <a:t>context, ethics is the moral evaluation of marketing activities and decisions as right or wrong.</a:t>
            </a:r>
            <a:br>
              <a:rPr lang="en-US" dirty="0" smtClean="0"/>
            </a:br>
            <a:r>
              <a:rPr lang="en-US" dirty="0" smtClean="0"/>
              <a:t>Whether a marketing </a:t>
            </a:r>
            <a:r>
              <a:rPr lang="en-US" dirty="0" err="1" smtClean="0"/>
              <a:t>behaviour</a:t>
            </a:r>
            <a:r>
              <a:rPr lang="en-US" dirty="0" smtClean="0"/>
              <a:t> is ethical or unethical is determined on the basis of commonly</a:t>
            </a:r>
            <a:br>
              <a:rPr lang="en-US" dirty="0" smtClean="0"/>
            </a:br>
            <a:r>
              <a:rPr lang="en-US" dirty="0" smtClean="0"/>
              <a:t>accepted principles of </a:t>
            </a:r>
            <a:r>
              <a:rPr lang="en-US" dirty="0" err="1" smtClean="0"/>
              <a:t>behaviour</a:t>
            </a:r>
            <a:r>
              <a:rPr lang="en-US" dirty="0" smtClean="0"/>
              <a:t> established by the society's expectations of conduct, various</a:t>
            </a:r>
            <a:br>
              <a:rPr lang="en-US" dirty="0" smtClean="0"/>
            </a:br>
            <a:r>
              <a:rPr lang="en-US" dirty="0" smtClean="0"/>
              <a:t>interest groups, competitors, company's own management, and personal and moral values of</a:t>
            </a:r>
            <a:br>
              <a:rPr lang="en-US" dirty="0" smtClean="0"/>
            </a:br>
            <a:r>
              <a:rPr lang="en-US" dirty="0" smtClean="0"/>
              <a:t>the individual. Each individual decides how to behave on the basis of these principles, and the</a:t>
            </a:r>
            <a:br>
              <a:rPr lang="en-US" dirty="0" smtClean="0"/>
            </a:br>
            <a:r>
              <a:rPr lang="en-US" dirty="0" smtClean="0"/>
              <a:t>public at large and various interest groups evaluate if the actions are ethical or unethical.</a:t>
            </a:r>
            <a:br>
              <a:rPr lang="en-US" dirty="0" smtClean="0"/>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smtClean="0"/>
              <a:t>Ethics in marketing practices is an important issue and needs developing understanding and</a:t>
            </a:r>
            <a:br>
              <a:rPr lang="en-US" dirty="0" smtClean="0"/>
            </a:br>
            <a:r>
              <a:rPr lang="en-US" dirty="0" smtClean="0"/>
              <a:t>awareness to bring improvement in its application. Ethical issue refers to some situation, problem,</a:t>
            </a:r>
            <a:br>
              <a:rPr lang="en-US" dirty="0" smtClean="0"/>
            </a:br>
            <a:r>
              <a:rPr lang="en-US" dirty="0" smtClean="0"/>
              <a:t>or opportunity that can be </a:t>
            </a:r>
            <a:r>
              <a:rPr lang="en-US" dirty="0" err="1" smtClean="0"/>
              <a:t>recognised</a:t>
            </a:r>
            <a:r>
              <a:rPr lang="en-US" dirty="0" smtClean="0"/>
              <a:t> and requires a person or </a:t>
            </a:r>
            <a:r>
              <a:rPr lang="en-US" dirty="0" err="1" smtClean="0"/>
              <a:t>organisation</a:t>
            </a:r>
            <a:r>
              <a:rPr lang="en-US" dirty="0" smtClean="0"/>
              <a:t> to select from</a:t>
            </a:r>
            <a:br>
              <a:rPr lang="en-US" dirty="0" smtClean="0"/>
            </a:br>
            <a:r>
              <a:rPr lang="en-US" dirty="0" smtClean="0"/>
              <a:t>among different actions that must be evaluated as right or wrong, or ethical or unethical. For</a:t>
            </a:r>
            <a:br>
              <a:rPr lang="en-US" dirty="0" smtClean="0"/>
            </a:br>
            <a:r>
              <a:rPr lang="en-US" dirty="0" smtClean="0"/>
              <a:t>instance when marketing managers or consumers feel manipulated or cheated, it becomes an</a:t>
            </a:r>
            <a:br>
              <a:rPr lang="en-US" dirty="0" smtClean="0"/>
            </a:br>
            <a:r>
              <a:rPr lang="en-US" dirty="0" smtClean="0"/>
              <a:t>ethical issue, irrespective of the fact that the action happens to be legally </a:t>
            </a:r>
            <a:r>
              <a:rPr lang="en-US" dirty="0" smtClean="0"/>
              <a:t>right </a:t>
            </a:r>
            <a:r>
              <a:rPr lang="en-US" dirty="0" smtClean="0"/>
              <a:t>Whatever the reasons for unethical instances, what is necessary after the issue is identified is that Notes</a:t>
            </a:r>
            <a:br>
              <a:rPr lang="en-US" dirty="0" smtClean="0"/>
            </a:br>
            <a:r>
              <a:rPr lang="en-US" dirty="0" smtClean="0"/>
              <a:t>marketing managers must decide how to resolve it. This requires knowing most of the ethical</a:t>
            </a:r>
            <a:br>
              <a:rPr lang="en-US" dirty="0" smtClean="0"/>
            </a:br>
            <a:r>
              <a:rPr lang="en-US" dirty="0" smtClean="0"/>
              <a:t>issues related to marketing that often arise. In general, most issues relating to unethical </a:t>
            </a:r>
            <a:r>
              <a:rPr lang="en-US" dirty="0" err="1" smtClean="0"/>
              <a:t>behaviour</a:t>
            </a:r>
            <a:r>
              <a:rPr lang="en-US" dirty="0" smtClean="0"/>
              <a:t/>
            </a:r>
            <a:br>
              <a:rPr lang="en-US" dirty="0" smtClean="0"/>
            </a:br>
            <a:r>
              <a:rPr lang="en-US" dirty="0" smtClean="0"/>
              <a:t>occur in case of products and promotions.</a:t>
            </a:r>
            <a:br>
              <a:rPr lang="en-US" dirty="0" smtClean="0"/>
            </a:br>
            <a:r>
              <a:rPr lang="en-US" dirty="0" smtClean="0"/>
              <a:t> </a:t>
            </a:r>
            <a:br>
              <a:rPr lang="en-US" dirty="0" smtClean="0"/>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dirty="0" smtClean="0"/>
              <a:t>Product-related ethical issues may include little or no information about safety, function, value,</a:t>
            </a:r>
            <a:br>
              <a:rPr lang="en-US" dirty="0" smtClean="0"/>
            </a:br>
            <a:r>
              <a:rPr lang="en-US" dirty="0" smtClean="0"/>
              <a:t>or use instructions. One example can be used of inferior materials, or components to cut costs</a:t>
            </a:r>
            <a:br>
              <a:rPr lang="en-US" dirty="0" smtClean="0"/>
            </a:br>
            <a:r>
              <a:rPr lang="en-US" dirty="0" smtClean="0"/>
              <a:t>without any information to customers. It is ethically wrong not to inform customers about the</a:t>
            </a:r>
            <a:br>
              <a:rPr lang="en-US" dirty="0" smtClean="0"/>
            </a:br>
            <a:r>
              <a:rPr lang="en-US" dirty="0" smtClean="0"/>
              <a:t>changes in product quality, as this failure is apparently a form of dishonesty. Issuing false</a:t>
            </a:r>
            <a:br>
              <a:rPr lang="en-US" dirty="0" smtClean="0"/>
            </a:br>
            <a:r>
              <a:rPr lang="en-US" dirty="0" smtClean="0"/>
              <a:t>medical certificates is unethical for medical practitioners as it raises questions about their honesty</a:t>
            </a:r>
            <a:br>
              <a:rPr lang="en-US" dirty="0" smtClean="0"/>
            </a:br>
            <a:r>
              <a:rPr lang="en-US" dirty="0" smtClean="0"/>
              <a:t>in general.</a:t>
            </a:r>
            <a:br>
              <a:rPr lang="en-US" dirty="0" smtClean="0"/>
            </a:br>
            <a:r>
              <a:rPr lang="en-US" dirty="0" smtClean="0"/>
              <a:t>Promotion of products and services, etc., often furnishes a number of instances of a variety of</a:t>
            </a:r>
            <a:br>
              <a:rPr lang="en-US" dirty="0" smtClean="0"/>
            </a:br>
            <a:r>
              <a:rPr lang="en-US" dirty="0" smtClean="0"/>
              <a:t>situations that involve ethical issues, such as false and misleading advertising, and manipulative</a:t>
            </a:r>
            <a:br>
              <a:rPr lang="en-US" dirty="0" smtClean="0"/>
            </a:br>
            <a:r>
              <a:rPr lang="en-US" dirty="0" smtClean="0"/>
              <a:t>or deceptive sales promotions. There have been instances of misleading ads about obesity</a:t>
            </a:r>
            <a:br>
              <a:rPr lang="en-US" dirty="0" smtClean="0"/>
            </a:br>
            <a:r>
              <a:rPr lang="en-US" dirty="0" smtClean="0"/>
              <a:t>control and weight reduction </a:t>
            </a:r>
            <a:r>
              <a:rPr lang="en-US" dirty="0" err="1" smtClean="0"/>
              <a:t>programmes</a:t>
            </a:r>
            <a:r>
              <a:rPr lang="en-US" dirty="0" smtClean="0"/>
              <a:t> that mislead customers - and some went to the</a:t>
            </a:r>
            <a:br>
              <a:rPr lang="en-US" dirty="0" smtClean="0"/>
            </a:br>
            <a:r>
              <a:rPr lang="en-US" dirty="0" smtClean="0"/>
              <a:t>courts. Many ads are </a:t>
            </a:r>
            <a:r>
              <a:rPr lang="en-US" dirty="0" err="1" smtClean="0"/>
              <a:t>criticised</a:t>
            </a:r>
            <a:r>
              <a:rPr lang="en-US" dirty="0" smtClean="0"/>
              <a:t> for using excessive nudity to attract an audience. Use of bribery</a:t>
            </a:r>
            <a:br>
              <a:rPr lang="en-US" dirty="0" smtClean="0"/>
            </a:br>
            <a:r>
              <a:rPr lang="en-US" dirty="0" smtClean="0"/>
              <a:t>or false promises in personal selling situations is an ethical issue. Occasionally, media reports</a:t>
            </a:r>
            <a:br>
              <a:rPr lang="en-US" dirty="0" smtClean="0"/>
            </a:br>
            <a:r>
              <a:rPr lang="en-US" dirty="0" smtClean="0"/>
              <a:t>highlight cases of unethical practices by </a:t>
            </a:r>
            <a:r>
              <a:rPr lang="en-US" dirty="0" err="1" smtClean="0"/>
              <a:t>organisations</a:t>
            </a:r>
            <a:r>
              <a:rPr lang="en-US" dirty="0" smtClean="0"/>
              <a:t> involved in offering bribes to procure</a:t>
            </a:r>
            <a:br>
              <a:rPr lang="en-US" dirty="0" smtClean="0"/>
            </a:br>
            <a:r>
              <a:rPr lang="en-US" dirty="0" smtClean="0"/>
              <a:t>large orders. Such practices damage trust and fairness and ultimately harm the concerned</a:t>
            </a:r>
            <a:br>
              <a:rPr lang="en-US" dirty="0" smtClean="0"/>
            </a:br>
            <a:r>
              <a:rPr lang="en-US" dirty="0" err="1" smtClean="0"/>
              <a:t>organisation</a:t>
            </a:r>
            <a:r>
              <a:rPr lang="en-US" dirty="0" smtClean="0"/>
              <a:t> and tarnish its image.</a:t>
            </a:r>
            <a:br>
              <a:rPr lang="en-US" dirty="0" smtClean="0"/>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dirty="0" smtClean="0"/>
              <a:t>When a firm behaves ethically, the consumers tend to develop positive attitude about the firm,</a:t>
            </a:r>
            <a:br>
              <a:rPr lang="en-US" dirty="0" smtClean="0"/>
            </a:br>
            <a:r>
              <a:rPr lang="en-US" dirty="0" smtClean="0"/>
              <a:t>its products and services. When the marketing activities deviate form socially acceptable</a:t>
            </a:r>
            <a:br>
              <a:rPr lang="en-US" dirty="0" smtClean="0"/>
            </a:br>
            <a:r>
              <a:rPr lang="en-US" dirty="0" smtClean="0"/>
              <a:t>standards, they become less efficient and sometimes they are even halted midway. Resorting to</a:t>
            </a:r>
            <a:br>
              <a:rPr lang="en-US" dirty="0" smtClean="0"/>
            </a:br>
            <a:r>
              <a:rPr lang="en-US" dirty="0" smtClean="0"/>
              <a:t>unethical marketing practices may change consumer perception towards a brand and may lead</a:t>
            </a:r>
            <a:br>
              <a:rPr lang="en-US" dirty="0" smtClean="0"/>
            </a:br>
            <a:r>
              <a:rPr lang="en-US" dirty="0" smtClean="0"/>
              <a:t>to dissatisfied consumers, negative publicity, lack of trust, loss of business and in extreme cases</a:t>
            </a:r>
            <a:br>
              <a:rPr lang="en-US" dirty="0" smtClean="0"/>
            </a:br>
            <a:r>
              <a:rPr lang="en-US" dirty="0" smtClean="0"/>
              <a:t>legal action. Thus, most of the companies are very sensitive about the needs, interests and</a:t>
            </a:r>
            <a:br>
              <a:rPr lang="en-US" dirty="0" smtClean="0"/>
            </a:br>
            <a:r>
              <a:rPr lang="en-US" dirty="0" smtClean="0"/>
              <a:t>opinions of the consumers and look to protect their long-term interest. Moreover, these ethical</a:t>
            </a:r>
            <a:br>
              <a:rPr lang="en-US" dirty="0" smtClean="0"/>
            </a:br>
            <a:r>
              <a:rPr lang="en-US" dirty="0" smtClean="0"/>
              <a:t>abuses more often lead to greater pressure from the society and government for companies to</a:t>
            </a:r>
            <a:br>
              <a:rPr lang="en-US" dirty="0" smtClean="0"/>
            </a:br>
            <a:r>
              <a:rPr lang="en-US" dirty="0" smtClean="0"/>
              <a:t>assume a greater sense of responsibility for their actions. Consumer interest groups, professional</a:t>
            </a:r>
            <a:br>
              <a:rPr lang="en-US" dirty="0" smtClean="0"/>
            </a:br>
            <a:r>
              <a:rPr lang="en-US" dirty="0" smtClean="0"/>
              <a:t>bodies and self-regulatory groups exert considerable influence on marketing activities of the</a:t>
            </a:r>
            <a:br>
              <a:rPr lang="en-US" dirty="0" smtClean="0"/>
            </a:br>
            <a:r>
              <a:rPr lang="en-US" dirty="0" smtClean="0"/>
              <a:t>companies. Increasing importance for social responsibility initiatives have also subjected</a:t>
            </a:r>
            <a:br>
              <a:rPr lang="en-US" dirty="0" smtClean="0"/>
            </a:br>
            <a:r>
              <a:rPr lang="en-US" dirty="0" smtClean="0"/>
              <a:t>marketing activities to a wide range of federal and state regulations designed to protect consumer</a:t>
            </a:r>
            <a:br>
              <a:rPr lang="en-US" dirty="0" smtClean="0"/>
            </a:br>
            <a:r>
              <a:rPr lang="en-US" dirty="0" smtClean="0"/>
              <a:t>rights and promote trade</a:t>
            </a:r>
            <a:br>
              <a:rPr lang="en-US" dirty="0" smtClean="0"/>
            </a:b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dirty="0" smtClean="0"/>
              <a:t>Example: 1. Fair and Lovely, skin whitening cream marketed in India by Hindustan</a:t>
            </a:r>
            <a:br>
              <a:rPr lang="en-US" dirty="0" smtClean="0"/>
            </a:br>
            <a:r>
              <a:rPr lang="en-US" dirty="0" smtClean="0"/>
              <a:t>Unilever, has constantly used an advertising strategy that depicts women of darker complexion</a:t>
            </a:r>
            <a:br>
              <a:rPr lang="en-US" dirty="0" smtClean="0"/>
            </a:br>
            <a:r>
              <a:rPr lang="en-US" dirty="0" smtClean="0"/>
              <a:t>as being inferior (the most controversial being such women being unable to find a suitable</a:t>
            </a:r>
            <a:br>
              <a:rPr lang="en-US" dirty="0" smtClean="0"/>
            </a:br>
            <a:r>
              <a:rPr lang="en-US" dirty="0" smtClean="0"/>
              <a:t>groom). Fair &amp; Lovely has played in well to exploit the race/color insecurities that has plagued</a:t>
            </a:r>
            <a:br>
              <a:rPr lang="en-US" dirty="0" smtClean="0"/>
            </a:br>
            <a:r>
              <a:rPr lang="en-US" dirty="0" smtClean="0"/>
              <a:t>Indian society for centuries, to sell skin 'whitening' creams. This shows that how big companies</a:t>
            </a:r>
            <a:br>
              <a:rPr lang="en-US" dirty="0" smtClean="0"/>
            </a:br>
            <a:r>
              <a:rPr lang="en-US" dirty="0" smtClean="0"/>
              <a:t>like HUL, make ethical sacrifices for marketing their products</a:t>
            </a:r>
            <a:r>
              <a:rPr lang="en-US" dirty="0" smtClean="0"/>
              <a:t>.</a:t>
            </a:r>
          </a:p>
          <a:p>
            <a:endParaRPr lang="en-US" dirty="0" smtClean="0"/>
          </a:p>
          <a:p>
            <a:r>
              <a:rPr lang="en-US" dirty="0" smtClean="0"/>
              <a:t/>
            </a:r>
            <a:br>
              <a:rPr lang="en-US" dirty="0" smtClean="0"/>
            </a:br>
            <a:r>
              <a:rPr lang="en-US" dirty="0" smtClean="0"/>
              <a:t>2. A survey was held on advertisements by hospitals in US. Major hospitals like Johns Hopkins'</a:t>
            </a:r>
            <a:br>
              <a:rPr lang="en-US" dirty="0" smtClean="0"/>
            </a:br>
            <a:r>
              <a:rPr lang="en-US" dirty="0" smtClean="0"/>
              <a:t>medical center, Harvard-affiliated Massachusetts General Hospital, the University of Chicago</a:t>
            </a:r>
            <a:br>
              <a:rPr lang="en-US" dirty="0" smtClean="0"/>
            </a:br>
            <a:r>
              <a:rPr lang="en-US" dirty="0" smtClean="0"/>
              <a:t>Hospitals and Vanderbilt University's medical center were included in the survey." We do</a:t>
            </a:r>
            <a:br>
              <a:rPr lang="en-US" dirty="0" smtClean="0"/>
            </a:br>
            <a:r>
              <a:rPr lang="en-US" dirty="0" smtClean="0"/>
              <a:t>Botox!" one analyzed ad proclaims. Another depicts a spilled cup of coffee symbolizing a woman's</a:t>
            </a:r>
            <a:br>
              <a:rPr lang="en-US" dirty="0" smtClean="0"/>
            </a:br>
            <a:r>
              <a:rPr lang="en-US" dirty="0" smtClean="0"/>
              <a:t>heart attack - potentially evoking fear in a tactic more commonly associated with pharmaceutical</a:t>
            </a:r>
            <a:br>
              <a:rPr lang="en-US" dirty="0" smtClean="0"/>
            </a:br>
            <a:r>
              <a:rPr lang="en-US" dirty="0" smtClean="0"/>
              <a:t>ads than respected hospitals. Of 122 ads designed to attract patients and published in newspapers</a:t>
            </a:r>
            <a:br>
              <a:rPr lang="en-US" dirty="0" smtClean="0"/>
            </a:br>
            <a:r>
              <a:rPr lang="en-US" dirty="0" smtClean="0"/>
              <a:t>in 2002, 21 promoted specific services, including Botox anti-wrinkle injections and laser eye</a:t>
            </a:r>
            <a:br>
              <a:rPr lang="en-US" dirty="0" smtClean="0"/>
            </a:br>
            <a:r>
              <a:rPr lang="en-US" dirty="0" smtClean="0"/>
              <a:t>surgery. Only one of the 21 ads mentioned the risks. Most of the 122 ads - 62 percent - used an</a:t>
            </a:r>
            <a:br>
              <a:rPr lang="en-US" dirty="0" smtClean="0"/>
            </a:br>
            <a:r>
              <a:rPr lang="en-US" dirty="0" smtClean="0"/>
              <a:t>emotional appeal to attract patients. This attracts patients but they are still unaware of the side</a:t>
            </a:r>
            <a:br>
              <a:rPr lang="en-US" dirty="0" smtClean="0"/>
            </a:br>
            <a:r>
              <a:rPr lang="en-US" dirty="0" smtClean="0"/>
              <a:t>effects of such specialized services</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the consumer</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What </a:t>
            </a:r>
            <a:r>
              <a:rPr lang="en-US" dirty="0"/>
              <a:t>we buy, how we buy, where and when we buy, in how much quantity we buy depends on our perception, self concept, social and cultural background and our age and family cycle, our attitudes, beliefs values, motivation, personality, social class and many other factors that are both internal and external to us</a:t>
            </a:r>
            <a:r>
              <a:rPr lang="en-US" dirty="0" smtClean="0"/>
              <a:t>.</a:t>
            </a:r>
          </a:p>
          <a:p>
            <a:endParaRPr lang="en-US" dirty="0"/>
          </a:p>
          <a:p>
            <a:r>
              <a:rPr lang="en-US" dirty="0" smtClean="0"/>
              <a:t> </a:t>
            </a:r>
            <a:r>
              <a:rPr lang="en-US" dirty="0"/>
              <a:t>While buying, we also consider whether to buy or not to buy and, from which source or seller to buy</a:t>
            </a:r>
            <a:r>
              <a:rPr lang="en-US" dirty="0" smtClean="0"/>
              <a:t>.</a:t>
            </a:r>
          </a:p>
          <a:p>
            <a:endParaRPr lang="en-US" dirty="0"/>
          </a:p>
          <a:p>
            <a:r>
              <a:rPr lang="en-US" dirty="0" smtClean="0"/>
              <a:t> </a:t>
            </a:r>
            <a:r>
              <a:rPr lang="en-US" dirty="0"/>
              <a:t>In some societies there is a lot of affluence and, these societies can afford to buy in greater quantities and at shorter intervals. In poor societies, the consumer can barely meet his barest needs. </a:t>
            </a:r>
            <a:endParaRPr lang="en-US" dirty="0" smtClean="0"/>
          </a:p>
          <a:p>
            <a:pPr marL="0" indent="0">
              <a:buNone/>
            </a:pPr>
            <a:endParaRPr lang="en-US" dirty="0" smtClean="0"/>
          </a:p>
          <a:p>
            <a:r>
              <a:rPr lang="en-US" dirty="0"/>
              <a:t>The marketers therefore tries to understand the needs of different consumers and having understood his different </a:t>
            </a:r>
            <a:r>
              <a:rPr lang="en-US" dirty="0" err="1"/>
              <a:t>behaviours</a:t>
            </a:r>
            <a:r>
              <a:rPr lang="en-US" dirty="0"/>
              <a:t> which require an in-depth study of their internal and external environment, they formulate their plans for marketing. </a:t>
            </a:r>
            <a:endParaRPr lang="en-US" dirty="0" smtClean="0"/>
          </a:p>
          <a:p>
            <a:endParaRPr lang="en-US" dirty="0"/>
          </a:p>
        </p:txBody>
      </p:sp>
    </p:spTree>
    <p:extLst>
      <p:ext uri="{BB962C8B-B14F-4D97-AF65-F5344CB8AC3E}">
        <p14:creationId xmlns="" xmlns:p14="http://schemas.microsoft.com/office/powerpoint/2010/main" val="862418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study CB</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marketer helps satisfy </a:t>
            </a:r>
            <a:r>
              <a:rPr lang="en-US" dirty="0" smtClean="0"/>
              <a:t>needs </a:t>
            </a:r>
            <a:r>
              <a:rPr lang="en-US" dirty="0"/>
              <a:t>and wants through product and service offerings. </a:t>
            </a:r>
            <a:endParaRPr lang="en-US" dirty="0" smtClean="0"/>
          </a:p>
          <a:p>
            <a:r>
              <a:rPr lang="en-US" dirty="0" smtClean="0"/>
              <a:t>For </a:t>
            </a:r>
            <a:r>
              <a:rPr lang="en-US" dirty="0"/>
              <a:t>a firm to survive, compete and grow, it is essential that the marketer identifies these needs and wants, and provides product offerings more effectively and efficiently than other competitors. </a:t>
            </a:r>
            <a:endParaRPr lang="en-US" dirty="0" smtClean="0"/>
          </a:p>
          <a:p>
            <a:r>
              <a:rPr lang="en-US" dirty="0" smtClean="0"/>
              <a:t>A </a:t>
            </a:r>
            <a:r>
              <a:rPr lang="en-US" dirty="0"/>
              <a:t>comprehensive yet meticulous knowledge of consumers and their consumption behavior is essential for a firm to succeed. </a:t>
            </a:r>
            <a:endParaRPr lang="en-US" dirty="0" smtClean="0"/>
          </a:p>
          <a:p>
            <a:r>
              <a:rPr lang="en-US" dirty="0" smtClean="0"/>
              <a:t>Herein</a:t>
            </a:r>
            <a:r>
              <a:rPr lang="en-US" dirty="0"/>
              <a:t>, lies the essence of Consumer Behavior, an interdisciplinary subject, that emerged as a separate field of study in the 1960s. </a:t>
            </a:r>
          </a:p>
        </p:txBody>
      </p:sp>
    </p:spTree>
    <p:extLst>
      <p:ext uri="{BB962C8B-B14F-4D97-AF65-F5344CB8AC3E}">
        <p14:creationId xmlns="" xmlns:p14="http://schemas.microsoft.com/office/powerpoint/2010/main" val="2161894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the field of CB developed: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a:t>
            </a:r>
            <a:r>
              <a:rPr lang="en-US" dirty="0"/>
              <a:t>order to succeed in any business, and especially in today’s dynamic &amp; rapidly evolving market place, marketers need to know everything they can about consumers – what they want, what they think, how they work, how they spend their leisure time. The field of CB is rooted in the Marketing concept. </a:t>
            </a:r>
            <a:endParaRPr lang="en-US" dirty="0" smtClean="0"/>
          </a:p>
          <a:p>
            <a:r>
              <a:rPr lang="en-US" dirty="0"/>
              <a:t>Production concept </a:t>
            </a:r>
          </a:p>
          <a:p>
            <a:r>
              <a:rPr lang="en-US" dirty="0"/>
              <a:t>Product concept </a:t>
            </a:r>
          </a:p>
          <a:p>
            <a:r>
              <a:rPr lang="en-US" dirty="0"/>
              <a:t>Selling Concept </a:t>
            </a:r>
          </a:p>
          <a:p>
            <a:r>
              <a:rPr lang="en-US" dirty="0"/>
              <a:t>Marketing concept- CB developed from this concept. Here everything is executed from the </a:t>
            </a:r>
            <a:r>
              <a:rPr lang="en-US" dirty="0" smtClean="0"/>
              <a:t>point </a:t>
            </a:r>
            <a:r>
              <a:rPr lang="en-US" dirty="0"/>
              <a:t>of view of Consumer. </a:t>
            </a:r>
          </a:p>
          <a:p>
            <a:endParaRPr lang="en-US" dirty="0"/>
          </a:p>
        </p:txBody>
      </p:sp>
    </p:spTree>
    <p:extLst>
      <p:ext uri="{BB962C8B-B14F-4D97-AF65-F5344CB8AC3E}">
        <p14:creationId xmlns="" xmlns:p14="http://schemas.microsoft.com/office/powerpoint/2010/main" val="117103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41"/>
            <a:ext cx="8229600" cy="1143000"/>
          </a:xfrm>
        </p:spPr>
        <p:txBody>
          <a:bodyPr/>
          <a:lstStyle/>
          <a:p>
            <a:r>
              <a:rPr lang="en-US" dirty="0" smtClean="0"/>
              <a:t>Emergence of CB</a:t>
            </a:r>
            <a:endParaRPr lang="en-US" dirty="0"/>
          </a:p>
        </p:txBody>
      </p:sp>
      <p:sp>
        <p:nvSpPr>
          <p:cNvPr id="3" name="Content Placeholder 2"/>
          <p:cNvSpPr>
            <a:spLocks noGrp="1"/>
          </p:cNvSpPr>
          <p:nvPr>
            <p:ph idx="1"/>
          </p:nvPr>
        </p:nvSpPr>
        <p:spPr>
          <a:xfrm>
            <a:off x="457200" y="1062324"/>
            <a:ext cx="8229600" cy="4525963"/>
          </a:xfrm>
        </p:spPr>
        <p:txBody>
          <a:bodyPr>
            <a:noAutofit/>
          </a:bodyPr>
          <a:lstStyle/>
          <a:p>
            <a:r>
              <a:rPr lang="en-US" sz="1600" dirty="0" smtClean="0"/>
              <a:t>Consumer </a:t>
            </a:r>
            <a:r>
              <a:rPr lang="en-US" sz="1600" dirty="0" err="1" smtClean="0"/>
              <a:t>behaviour</a:t>
            </a:r>
            <a:r>
              <a:rPr lang="en-US" sz="1600" dirty="0" smtClean="0"/>
              <a:t> </a:t>
            </a:r>
            <a:r>
              <a:rPr lang="en-US" sz="1600" dirty="0"/>
              <a:t>in management is a very young discipline</a:t>
            </a:r>
            <a:r>
              <a:rPr lang="en-US" sz="1600" dirty="0" smtClean="0"/>
              <a:t>.</a:t>
            </a:r>
          </a:p>
          <a:p>
            <a:pPr marL="0" indent="0">
              <a:buNone/>
            </a:pPr>
            <a:endParaRPr lang="en-US" sz="1600" dirty="0" smtClean="0"/>
          </a:p>
          <a:p>
            <a:r>
              <a:rPr lang="en-US" sz="1600" dirty="0" smtClean="0"/>
              <a:t> </a:t>
            </a:r>
            <a:r>
              <a:rPr lang="en-US" sz="1600" dirty="0"/>
              <a:t>Various scholars and academicians concentrated on it at a much later stage. It was during the 1950s, that marketing concept developed, and thus the need to study the </a:t>
            </a:r>
            <a:r>
              <a:rPr lang="en-US" sz="1600" dirty="0" err="1"/>
              <a:t>behaviour</a:t>
            </a:r>
            <a:r>
              <a:rPr lang="en-US" sz="1600" dirty="0"/>
              <a:t> of consumers was </a:t>
            </a:r>
            <a:r>
              <a:rPr lang="en-US" sz="1600" dirty="0" err="1"/>
              <a:t>recognised</a:t>
            </a:r>
            <a:r>
              <a:rPr lang="en-US" sz="1600" dirty="0"/>
              <a:t>. </a:t>
            </a:r>
            <a:endParaRPr lang="en-US" sz="1600" dirty="0" smtClean="0"/>
          </a:p>
          <a:p>
            <a:pPr marL="0" indent="0">
              <a:buNone/>
            </a:pPr>
            <a:endParaRPr lang="en-US" sz="1600" dirty="0" smtClean="0"/>
          </a:p>
          <a:p>
            <a:r>
              <a:rPr lang="en-US" sz="1600" dirty="0" smtClean="0"/>
              <a:t>Marketing </a:t>
            </a:r>
            <a:r>
              <a:rPr lang="en-US" sz="1600" dirty="0"/>
              <a:t>starts with the needs of the customer and ends with his satisfaction. When every thing revolves round the customer, then the study of consumer </a:t>
            </a:r>
            <a:r>
              <a:rPr lang="en-US" sz="1600" dirty="0" err="1"/>
              <a:t>behaviour</a:t>
            </a:r>
            <a:r>
              <a:rPr lang="en-US" sz="1600" dirty="0"/>
              <a:t> becomes a necessity</a:t>
            </a:r>
            <a:r>
              <a:rPr lang="en-US" sz="1600" dirty="0" smtClean="0"/>
              <a:t>.</a:t>
            </a:r>
          </a:p>
          <a:p>
            <a:pPr marL="0" indent="0">
              <a:buNone/>
            </a:pPr>
            <a:endParaRPr lang="en-US" sz="1600" dirty="0" smtClean="0"/>
          </a:p>
          <a:p>
            <a:r>
              <a:rPr lang="en-US" sz="1600" dirty="0" smtClean="0"/>
              <a:t>Consumer </a:t>
            </a:r>
            <a:r>
              <a:rPr lang="en-US" sz="1600" dirty="0" err="1"/>
              <a:t>behaviour</a:t>
            </a:r>
            <a:r>
              <a:rPr lang="en-US" sz="1600" dirty="0"/>
              <a:t> can be defined as the decision-making process and physical activity involved in acquiring, evaluating, using and disposing of goods and services. </a:t>
            </a:r>
            <a:endParaRPr lang="en-US" sz="1600" dirty="0" smtClean="0"/>
          </a:p>
          <a:p>
            <a:pPr marL="0" indent="0">
              <a:buNone/>
            </a:pPr>
            <a:endParaRPr lang="en-US" sz="1600" dirty="0" smtClean="0"/>
          </a:p>
          <a:p>
            <a:r>
              <a:rPr lang="en-US" sz="1600" dirty="0"/>
              <a:t>This definition clearly brings out that it is not just the buying of goods/services that receives attention in consumer </a:t>
            </a:r>
            <a:r>
              <a:rPr lang="en-US" sz="1600" dirty="0" err="1"/>
              <a:t>behaviour</a:t>
            </a:r>
            <a:r>
              <a:rPr lang="en-US" sz="1600" dirty="0"/>
              <a:t> but, the process starts much before the goods have been acquired or bought. </a:t>
            </a:r>
            <a:endParaRPr lang="en-US" sz="1600" dirty="0" smtClean="0"/>
          </a:p>
          <a:p>
            <a:endParaRPr lang="en-US" sz="1600" dirty="0" smtClean="0"/>
          </a:p>
          <a:p>
            <a:r>
              <a:rPr lang="en-US" sz="1600" dirty="0" smtClean="0"/>
              <a:t>Then </a:t>
            </a:r>
            <a:r>
              <a:rPr lang="en-US" sz="1600" dirty="0"/>
              <a:t>follows a process of decision-making for purchase and using the goods, and then the post purchase </a:t>
            </a:r>
            <a:r>
              <a:rPr lang="en-US" sz="1600" dirty="0" err="1"/>
              <a:t>behaviour</a:t>
            </a:r>
            <a:r>
              <a:rPr lang="en-US" sz="1600" dirty="0"/>
              <a:t> which is also very important, because it gives a clue to the marketers whether his product has been a success or not. </a:t>
            </a:r>
            <a:endParaRPr lang="en-US" sz="1600" dirty="0" smtClean="0"/>
          </a:p>
          <a:p>
            <a:endParaRPr lang="en-US" sz="1600" dirty="0"/>
          </a:p>
        </p:txBody>
      </p:sp>
    </p:spTree>
    <p:extLst>
      <p:ext uri="{BB962C8B-B14F-4D97-AF65-F5344CB8AC3E}">
        <p14:creationId xmlns="" xmlns:p14="http://schemas.microsoft.com/office/powerpoint/2010/main" val="3770154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 </a:t>
            </a:r>
            <a:r>
              <a:rPr lang="en-US" dirty="0" err="1" smtClean="0"/>
              <a:t>Behaviour</a:t>
            </a:r>
            <a:r>
              <a:rPr lang="en-US" dirty="0" smtClean="0"/>
              <a:t> </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a:p>
          <a:p>
            <a:r>
              <a:rPr lang="en-US" dirty="0"/>
              <a:t>As a field of study it is descriptive and also analytical/ interpretive</a:t>
            </a:r>
            <a:r>
              <a:rPr lang="en-US" dirty="0" smtClean="0"/>
              <a:t>.</a:t>
            </a:r>
          </a:p>
          <a:p>
            <a:pPr marL="0" indent="0">
              <a:buNone/>
            </a:pPr>
            <a:endParaRPr lang="en-US" dirty="0" smtClean="0"/>
          </a:p>
          <a:p>
            <a:r>
              <a:rPr lang="en-US" dirty="0" smtClean="0"/>
              <a:t> </a:t>
            </a:r>
            <a:r>
              <a:rPr lang="en-US" dirty="0"/>
              <a:t>It is descriptive as it explains consumer decision making and behavior in the context of individual determinants and environmental influences. </a:t>
            </a:r>
            <a:endParaRPr lang="en-US" dirty="0" smtClean="0"/>
          </a:p>
          <a:p>
            <a:endParaRPr lang="en-US" dirty="0"/>
          </a:p>
          <a:p>
            <a:r>
              <a:rPr lang="en-US" dirty="0" smtClean="0"/>
              <a:t>It </a:t>
            </a:r>
            <a:r>
              <a:rPr lang="en-US" dirty="0"/>
              <a:t>is analytical/ interpretive</a:t>
            </a:r>
            <a:r>
              <a:rPr lang="en-US" b="1" dirty="0"/>
              <a:t>, </a:t>
            </a:r>
            <a:r>
              <a:rPr lang="en-US" dirty="0"/>
              <a:t>as against a backdrop of theories borrowed from psychology, sociology, social psychology, anthropology and economics, the study analyzes consumption behavior of individuals alone and in groups</a:t>
            </a:r>
            <a:r>
              <a:rPr lang="en-US" dirty="0" smtClean="0"/>
              <a:t>.</a:t>
            </a:r>
          </a:p>
          <a:p>
            <a:endParaRPr lang="en-US" dirty="0"/>
          </a:p>
          <a:p>
            <a:r>
              <a:rPr lang="en-US" dirty="0" smtClean="0"/>
              <a:t> </a:t>
            </a:r>
            <a:r>
              <a:rPr lang="en-US" dirty="0"/>
              <a:t>It makes use of qualitative and quantitative tools and techniques for research and analysis, with the objective is to understand and predict consumption behavior. </a:t>
            </a:r>
          </a:p>
          <a:p>
            <a:endParaRPr lang="en-US" dirty="0"/>
          </a:p>
          <a:p>
            <a:r>
              <a:rPr lang="en-US" dirty="0" smtClean="0"/>
              <a:t>It </a:t>
            </a:r>
            <a:r>
              <a:rPr lang="en-US" dirty="0"/>
              <a:t>is a science as well as an art. It uses both, theories borrowed from social sciences to understand consumption behavior, and quantitative and qualitative tools and techniques to predict consumer behavior. </a:t>
            </a:r>
          </a:p>
          <a:p>
            <a:endParaRPr lang="en-US" dirty="0"/>
          </a:p>
        </p:txBody>
      </p:sp>
    </p:spTree>
    <p:extLst>
      <p:ext uri="{BB962C8B-B14F-4D97-AF65-F5344CB8AC3E}">
        <p14:creationId xmlns="" xmlns:p14="http://schemas.microsoft.com/office/powerpoint/2010/main" val="4244604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Interdisciplinary Nature</a:t>
            </a:r>
            <a:endParaRPr lang="en-US" dirty="0"/>
          </a:p>
        </p:txBody>
      </p:sp>
      <p:sp>
        <p:nvSpPr>
          <p:cNvPr id="3" name="Content Placeholder 2"/>
          <p:cNvSpPr>
            <a:spLocks noGrp="1"/>
          </p:cNvSpPr>
          <p:nvPr>
            <p:ph idx="1"/>
          </p:nvPr>
        </p:nvSpPr>
        <p:spPr/>
        <p:txBody>
          <a:bodyPr>
            <a:normAutofit fontScale="70000" lnSpcReduction="20000"/>
          </a:bodyPr>
          <a:lstStyle/>
          <a:p>
            <a:r>
              <a:rPr lang="en-US" dirty="0"/>
              <a:t>P</a:t>
            </a:r>
            <a:r>
              <a:rPr lang="en-US" dirty="0" smtClean="0"/>
              <a:t>sychology </a:t>
            </a:r>
            <a:r>
              <a:rPr lang="en-US" dirty="0"/>
              <a:t>(the study of the individual: individual determinants in buying behavior) </a:t>
            </a:r>
            <a:endParaRPr lang="en-US" dirty="0" smtClean="0"/>
          </a:p>
          <a:p>
            <a:pPr marL="0" indent="0">
              <a:buNone/>
            </a:pPr>
            <a:endParaRPr lang="en-US" dirty="0" smtClean="0"/>
          </a:p>
          <a:p>
            <a:r>
              <a:rPr lang="en-US" dirty="0" smtClean="0"/>
              <a:t> </a:t>
            </a:r>
            <a:r>
              <a:rPr lang="en-US" dirty="0"/>
              <a:t>S</a:t>
            </a:r>
            <a:r>
              <a:rPr lang="en-US" dirty="0" smtClean="0"/>
              <a:t>ociology </a:t>
            </a:r>
            <a:r>
              <a:rPr lang="en-US" dirty="0"/>
              <a:t>(the study of groups: group dynamics in buying behavior ) </a:t>
            </a:r>
            <a:endParaRPr lang="en-US" dirty="0" smtClean="0"/>
          </a:p>
          <a:p>
            <a:pPr marL="0" indent="0">
              <a:buNone/>
            </a:pPr>
            <a:endParaRPr lang="en-US" dirty="0"/>
          </a:p>
          <a:p>
            <a:r>
              <a:rPr lang="en-US" dirty="0"/>
              <a:t>S</a:t>
            </a:r>
            <a:r>
              <a:rPr lang="en-US" dirty="0" smtClean="0"/>
              <a:t>ocial </a:t>
            </a:r>
            <a:r>
              <a:rPr lang="en-US" dirty="0"/>
              <a:t>psychology (the study of how an individual operates in group/groups and its effects on buying behavior) </a:t>
            </a:r>
            <a:endParaRPr lang="en-US" dirty="0" smtClean="0"/>
          </a:p>
          <a:p>
            <a:pPr marL="0" indent="0">
              <a:buNone/>
            </a:pPr>
            <a:endParaRPr lang="en-US" dirty="0"/>
          </a:p>
          <a:p>
            <a:r>
              <a:rPr lang="en-US" dirty="0"/>
              <a:t>A</a:t>
            </a:r>
            <a:r>
              <a:rPr lang="en-US" dirty="0" smtClean="0"/>
              <a:t>nthropology </a:t>
            </a:r>
            <a:r>
              <a:rPr lang="en-US" dirty="0"/>
              <a:t>(the influence of society on the individual: cultural and cross-cultural issues in buying behavior) </a:t>
            </a:r>
            <a:endParaRPr lang="en-US" dirty="0" smtClean="0"/>
          </a:p>
          <a:p>
            <a:pPr marL="0" indent="0">
              <a:buNone/>
            </a:pPr>
            <a:endParaRPr lang="en-US" dirty="0"/>
          </a:p>
          <a:p>
            <a:r>
              <a:rPr lang="en-US" dirty="0"/>
              <a:t>E</a:t>
            </a:r>
            <a:r>
              <a:rPr lang="en-US" dirty="0" smtClean="0"/>
              <a:t>conomics </a:t>
            </a:r>
            <a:r>
              <a:rPr lang="en-US" dirty="0"/>
              <a:t>(income and purchasing power) </a:t>
            </a:r>
          </a:p>
        </p:txBody>
      </p:sp>
    </p:spTree>
    <p:extLst>
      <p:ext uri="{BB962C8B-B14F-4D97-AF65-F5344CB8AC3E}">
        <p14:creationId xmlns="" xmlns:p14="http://schemas.microsoft.com/office/powerpoint/2010/main" val="126113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answered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To understand the likes and dislikes of the consumer, extensive consumer research studies are being conducted. These researches try to find out: </a:t>
            </a:r>
          </a:p>
          <a:p>
            <a:r>
              <a:rPr lang="en-US" dirty="0" smtClean="0"/>
              <a:t>➢  What the consumer thinks of the company’s products and those of its competitors? </a:t>
            </a:r>
            <a:endParaRPr lang="en-US" dirty="0" smtClean="0">
              <a:effectLst/>
            </a:endParaRPr>
          </a:p>
          <a:p>
            <a:r>
              <a:rPr lang="en-US" dirty="0" smtClean="0"/>
              <a:t>➢  How can the product be improved in their opinion? </a:t>
            </a:r>
            <a:endParaRPr lang="en-US" dirty="0" smtClean="0">
              <a:effectLst/>
            </a:endParaRPr>
          </a:p>
          <a:p>
            <a:r>
              <a:rPr lang="en-US" dirty="0" smtClean="0"/>
              <a:t>➢  How the customers use the product? </a:t>
            </a:r>
            <a:endParaRPr lang="en-US" dirty="0" smtClean="0">
              <a:effectLst/>
            </a:endParaRPr>
          </a:p>
          <a:p>
            <a:r>
              <a:rPr lang="en-US" dirty="0" smtClean="0"/>
              <a:t>➢  What is the customer’s attitude towards the product and its advertising? </a:t>
            </a:r>
            <a:endParaRPr lang="en-US" dirty="0" smtClean="0">
              <a:effectLst/>
            </a:endParaRPr>
          </a:p>
          <a:p>
            <a:r>
              <a:rPr lang="en-US" dirty="0" smtClean="0"/>
              <a:t>➢  What is the role of the customer in his family? </a:t>
            </a:r>
            <a:endParaRPr lang="en-US" dirty="0" smtClean="0">
              <a:effectLst/>
            </a:endParaRPr>
          </a:p>
          <a:p>
            <a:endParaRPr lang="en-US" dirty="0"/>
          </a:p>
        </p:txBody>
      </p:sp>
    </p:spTree>
    <p:extLst>
      <p:ext uri="{BB962C8B-B14F-4D97-AF65-F5344CB8AC3E}">
        <p14:creationId xmlns="" xmlns:p14="http://schemas.microsoft.com/office/powerpoint/2010/main" val="2595831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TotalTime>
  <Words>2264</Words>
  <Application>Microsoft Office PowerPoint</Application>
  <PresentationFormat>On-screen Show (4:3)</PresentationFormat>
  <Paragraphs>149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Consumer Behaviour</vt:lpstr>
      <vt:lpstr>Introduction</vt:lpstr>
      <vt:lpstr>Understanding the consumer</vt:lpstr>
      <vt:lpstr>Why study CB</vt:lpstr>
      <vt:lpstr>Why the field of CB developed:  </vt:lpstr>
      <vt:lpstr>Emergence of CB</vt:lpstr>
      <vt:lpstr>Consumer Behaviour </vt:lpstr>
      <vt:lpstr>Interdisciplinary Nature</vt:lpstr>
      <vt:lpstr>Questions answered</vt:lpstr>
      <vt:lpstr> Consumer Behaviour Roles</vt:lpstr>
      <vt:lpstr> Consumer Behaviour Roles</vt:lpstr>
      <vt:lpstr>Whom should the marketers target – Buyers or Users?</vt:lpstr>
      <vt:lpstr>Development of Marketing Concept </vt:lpstr>
      <vt:lpstr>Slide 14</vt:lpstr>
      <vt:lpstr>Slide 15</vt:lpstr>
      <vt:lpstr>The diversity of CB</vt:lpstr>
      <vt:lpstr>Slide 17</vt:lpstr>
      <vt:lpstr>Ethics of Marketing &amp; Corporate Environment:  </vt:lpstr>
      <vt:lpstr>Business School Education:  </vt:lpstr>
      <vt:lpstr>Slide 20</vt:lpstr>
      <vt:lpstr>Disciplines involved in the Study of Consumer Behaviour </vt:lpstr>
      <vt:lpstr>Slide 22</vt:lpstr>
      <vt:lpstr>Slide 23</vt:lpstr>
      <vt:lpstr>Slide 24</vt:lpstr>
      <vt:lpstr>Slide 25</vt:lpstr>
      <vt:lpstr>Slide 26</vt:lpstr>
      <vt:lpstr>Slide 27</vt:lpstr>
      <vt:lpstr>Slide 28</vt:lpstr>
      <vt:lpstr>Slide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Maleeha Gul</dc:creator>
  <cp:lastModifiedBy>IMBA-System1</cp:lastModifiedBy>
  <cp:revision>48</cp:revision>
  <dcterms:created xsi:type="dcterms:W3CDTF">2014-08-31T10:11:11Z</dcterms:created>
  <dcterms:modified xsi:type="dcterms:W3CDTF">2019-07-22T09:08:18Z</dcterms:modified>
</cp:coreProperties>
</file>