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C9DD1-F7C1-43F4-8B4F-F65777439E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9A3F3A-1868-411B-9870-4F8BD53B074C}">
      <dgm:prSet/>
      <dgm:spPr/>
      <dgm:t>
        <a:bodyPr/>
        <a:lstStyle/>
        <a:p>
          <a:pPr algn="ctr" rtl="0"/>
          <a:r>
            <a:rPr lang="en-US" b="1" dirty="0" smtClean="0"/>
            <a:t>Forces for change</a:t>
          </a:r>
          <a:endParaRPr lang="en-US" b="1" dirty="0"/>
        </a:p>
      </dgm:t>
    </dgm:pt>
    <dgm:pt modelId="{BA8A6BC5-1866-4F52-836E-1A8F449F26B3}" type="parTrans" cxnId="{02C863F7-B159-47F3-83E6-BB66AC90953B}">
      <dgm:prSet/>
      <dgm:spPr/>
      <dgm:t>
        <a:bodyPr/>
        <a:lstStyle/>
        <a:p>
          <a:endParaRPr lang="en-US"/>
        </a:p>
      </dgm:t>
    </dgm:pt>
    <dgm:pt modelId="{D81D3BE0-92AC-4F51-9270-DE48FA555511}" type="sibTrans" cxnId="{02C863F7-B159-47F3-83E6-BB66AC90953B}">
      <dgm:prSet/>
      <dgm:spPr/>
      <dgm:t>
        <a:bodyPr/>
        <a:lstStyle/>
        <a:p>
          <a:endParaRPr lang="en-US"/>
        </a:p>
      </dgm:t>
    </dgm:pt>
    <dgm:pt modelId="{15C20FC2-A2A0-4284-A638-E1FB4EF95578}" type="pres">
      <dgm:prSet presAssocID="{430C9DD1-F7C1-43F4-8B4F-F65777439E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FD7EB-DBD5-446E-B0E0-60CFCB0A9B3D}" type="pres">
      <dgm:prSet presAssocID="{1B9A3F3A-1868-411B-9870-4F8BD53B07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3FCE8-898D-4D01-8B63-DEDBA59246D6}" type="presOf" srcId="{430C9DD1-F7C1-43F4-8B4F-F65777439E72}" destId="{15C20FC2-A2A0-4284-A638-E1FB4EF95578}" srcOrd="0" destOrd="0" presId="urn:microsoft.com/office/officeart/2005/8/layout/vList2"/>
    <dgm:cxn modelId="{02C863F7-B159-47F3-83E6-BB66AC90953B}" srcId="{430C9DD1-F7C1-43F4-8B4F-F65777439E72}" destId="{1B9A3F3A-1868-411B-9870-4F8BD53B074C}" srcOrd="0" destOrd="0" parTransId="{BA8A6BC5-1866-4F52-836E-1A8F449F26B3}" sibTransId="{D81D3BE0-92AC-4F51-9270-DE48FA555511}"/>
    <dgm:cxn modelId="{3F9495AB-3BD1-496D-A299-903880609004}" type="presOf" srcId="{1B9A3F3A-1868-411B-9870-4F8BD53B074C}" destId="{E88FD7EB-DBD5-446E-B0E0-60CFCB0A9B3D}" srcOrd="0" destOrd="0" presId="urn:microsoft.com/office/officeart/2005/8/layout/vList2"/>
    <dgm:cxn modelId="{EDB5E9B1-F7DA-4F6A-8640-A6FDF311D3E7}" type="presParOf" srcId="{15C20FC2-A2A0-4284-A638-E1FB4EF95578}" destId="{E88FD7EB-DBD5-446E-B0E0-60CFCB0A9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1E213-49DB-4D02-8FA0-171CE3F759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839E78-5D03-4A99-A5D1-B689C5018EDB}">
      <dgm:prSet/>
      <dgm:spPr/>
      <dgm:t>
        <a:bodyPr/>
        <a:lstStyle/>
        <a:p>
          <a:pPr algn="ctr" rtl="0"/>
          <a:r>
            <a:rPr lang="en-US" b="1" dirty="0" smtClean="0"/>
            <a:t>RESISTANCE TO CHANGE</a:t>
          </a:r>
          <a:endParaRPr lang="en-US" b="1" dirty="0"/>
        </a:p>
      </dgm:t>
    </dgm:pt>
    <dgm:pt modelId="{E7A0D0FE-0786-4435-A3D4-70B0F8F1F20E}" type="parTrans" cxnId="{6BD61EF2-EDB6-4CEF-8D2B-EB83603CD995}">
      <dgm:prSet/>
      <dgm:spPr/>
      <dgm:t>
        <a:bodyPr/>
        <a:lstStyle/>
        <a:p>
          <a:endParaRPr lang="en-US"/>
        </a:p>
      </dgm:t>
    </dgm:pt>
    <dgm:pt modelId="{F0A1AF2F-7313-48D1-9BC6-EC53A6118ECC}" type="sibTrans" cxnId="{6BD61EF2-EDB6-4CEF-8D2B-EB83603CD995}">
      <dgm:prSet/>
      <dgm:spPr/>
      <dgm:t>
        <a:bodyPr/>
        <a:lstStyle/>
        <a:p>
          <a:endParaRPr lang="en-US"/>
        </a:p>
      </dgm:t>
    </dgm:pt>
    <dgm:pt modelId="{28DA58D7-3F78-4FD3-AF7A-E4F586406D79}" type="pres">
      <dgm:prSet presAssocID="{C5F1E213-49DB-4D02-8FA0-171CE3F759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80A4B-255F-4EA2-8036-6BCF3E28AF74}" type="pres">
      <dgm:prSet presAssocID="{A0839E78-5D03-4A99-A5D1-B689C5018E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61EF2-EDB6-4CEF-8D2B-EB83603CD995}" srcId="{C5F1E213-49DB-4D02-8FA0-171CE3F759B0}" destId="{A0839E78-5D03-4A99-A5D1-B689C5018EDB}" srcOrd="0" destOrd="0" parTransId="{E7A0D0FE-0786-4435-A3D4-70B0F8F1F20E}" sibTransId="{F0A1AF2F-7313-48D1-9BC6-EC53A6118ECC}"/>
    <dgm:cxn modelId="{BDA188EB-F577-4F2B-A534-6EB68445B1C2}" type="presOf" srcId="{C5F1E213-49DB-4D02-8FA0-171CE3F759B0}" destId="{28DA58D7-3F78-4FD3-AF7A-E4F586406D79}" srcOrd="0" destOrd="0" presId="urn:microsoft.com/office/officeart/2005/8/layout/vList2"/>
    <dgm:cxn modelId="{AD6D3AB9-5FC7-4B7C-94C6-6C2E2026B392}" type="presOf" srcId="{A0839E78-5D03-4A99-A5D1-B689C5018EDB}" destId="{04980A4B-255F-4EA2-8036-6BCF3E28AF74}" srcOrd="0" destOrd="0" presId="urn:microsoft.com/office/officeart/2005/8/layout/vList2"/>
    <dgm:cxn modelId="{291815FE-1A8B-4A4C-8F29-B8591CC16E41}" type="presParOf" srcId="{28DA58D7-3F78-4FD3-AF7A-E4F586406D79}" destId="{04980A4B-255F-4EA2-8036-6BCF3E28AF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EECB1-8367-4565-8C63-E24B5E93C6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567CE0-2422-4657-941D-2512A99D8E8C}">
      <dgm:prSet/>
      <dgm:spPr/>
      <dgm:t>
        <a:bodyPr/>
        <a:lstStyle/>
        <a:p>
          <a:pPr algn="ctr" rtl="0"/>
          <a:r>
            <a:rPr lang="en-US" b="1" dirty="0" smtClean="0"/>
            <a:t>How to Overcome Resistance to Change in an Organization</a:t>
          </a:r>
          <a:endParaRPr lang="en-US" b="1" dirty="0"/>
        </a:p>
      </dgm:t>
    </dgm:pt>
    <dgm:pt modelId="{2BC997F6-A5E6-4E9C-984B-3F403F664E4A}" type="parTrans" cxnId="{8854CE94-8B3B-4B7B-B9C7-BCC0C2C50BF2}">
      <dgm:prSet/>
      <dgm:spPr/>
      <dgm:t>
        <a:bodyPr/>
        <a:lstStyle/>
        <a:p>
          <a:endParaRPr lang="en-US"/>
        </a:p>
      </dgm:t>
    </dgm:pt>
    <dgm:pt modelId="{8ACED850-DC27-4BF4-80D6-4D53381F13B0}" type="sibTrans" cxnId="{8854CE94-8B3B-4B7B-B9C7-BCC0C2C50BF2}">
      <dgm:prSet/>
      <dgm:spPr/>
      <dgm:t>
        <a:bodyPr/>
        <a:lstStyle/>
        <a:p>
          <a:endParaRPr lang="en-US"/>
        </a:p>
      </dgm:t>
    </dgm:pt>
    <dgm:pt modelId="{467B458D-AC49-480C-A732-4C89AF606EF4}" type="pres">
      <dgm:prSet presAssocID="{D00EECB1-8367-4565-8C63-E24B5E93C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2DE27-D8B5-46F5-8371-CD1DF413A739}" type="pres">
      <dgm:prSet presAssocID="{0F567CE0-2422-4657-941D-2512A99D8E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4CE94-8B3B-4B7B-B9C7-BCC0C2C50BF2}" srcId="{D00EECB1-8367-4565-8C63-E24B5E93C674}" destId="{0F567CE0-2422-4657-941D-2512A99D8E8C}" srcOrd="0" destOrd="0" parTransId="{2BC997F6-A5E6-4E9C-984B-3F403F664E4A}" sibTransId="{8ACED850-DC27-4BF4-80D6-4D53381F13B0}"/>
    <dgm:cxn modelId="{E186CBDF-DC7E-40A0-9B5B-E5FF686CA25B}" type="presOf" srcId="{D00EECB1-8367-4565-8C63-E24B5E93C674}" destId="{467B458D-AC49-480C-A732-4C89AF606EF4}" srcOrd="0" destOrd="0" presId="urn:microsoft.com/office/officeart/2005/8/layout/vList2"/>
    <dgm:cxn modelId="{16261AEE-8021-4AB7-BAF4-2D03A62ED640}" type="presOf" srcId="{0F567CE0-2422-4657-941D-2512A99D8E8C}" destId="{3CA2DE27-D8B5-46F5-8371-CD1DF413A739}" srcOrd="0" destOrd="0" presId="urn:microsoft.com/office/officeart/2005/8/layout/vList2"/>
    <dgm:cxn modelId="{F2D0947E-3703-4334-8AEF-6EE9E64AFC3F}" type="presParOf" srcId="{467B458D-AC49-480C-A732-4C89AF606EF4}" destId="{3CA2DE27-D8B5-46F5-8371-CD1DF413A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FD7EB-DBD5-446E-B0E0-60CFCB0A9B3D}">
      <dsp:nvSpPr>
        <dsp:cNvPr id="0" name=""/>
        <dsp:cNvSpPr/>
      </dsp:nvSpPr>
      <dsp:spPr>
        <a:xfrm>
          <a:off x="0" y="19619"/>
          <a:ext cx="29718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Forces for change</a:t>
          </a:r>
          <a:endParaRPr lang="en-US" sz="2200" b="1" kern="1200" dirty="0"/>
        </a:p>
      </dsp:txBody>
      <dsp:txXfrm>
        <a:off x="42722" y="62341"/>
        <a:ext cx="2886356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80A4B-255F-4EA2-8036-6BCF3E28AF74}">
      <dsp:nvSpPr>
        <dsp:cNvPr id="0" name=""/>
        <dsp:cNvSpPr/>
      </dsp:nvSpPr>
      <dsp:spPr>
        <a:xfrm>
          <a:off x="0" y="19619"/>
          <a:ext cx="29718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RESISTANCE TO CHANGE</a:t>
          </a:r>
          <a:endParaRPr lang="en-US" sz="2200" b="1" kern="1200" dirty="0"/>
        </a:p>
      </dsp:txBody>
      <dsp:txXfrm>
        <a:off x="42722" y="62341"/>
        <a:ext cx="2886356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2DE27-D8B5-46F5-8371-CD1DF413A739}">
      <dsp:nvSpPr>
        <dsp:cNvPr id="0" name=""/>
        <dsp:cNvSpPr/>
      </dsp:nvSpPr>
      <dsp:spPr>
        <a:xfrm>
          <a:off x="0" y="17279"/>
          <a:ext cx="297180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How to Overcome Resistance to Change in an Organization</a:t>
          </a:r>
          <a:endParaRPr lang="en-US" sz="1600" b="1" kern="1200" dirty="0"/>
        </a:p>
      </dsp:txBody>
      <dsp:txXfrm>
        <a:off x="42950" y="60229"/>
        <a:ext cx="2885900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Effectiveness &amp;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IMBA </a:t>
            </a:r>
            <a:r>
              <a:rPr lang="en-US" smtClean="0"/>
              <a:t>– 5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sem.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538784" y="533400"/>
          <a:ext cx="2971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Education and Communication</a:t>
            </a:r>
          </a:p>
          <a:p>
            <a:r>
              <a:rPr lang="en-US" sz="2400" dirty="0" smtClean="0"/>
              <a:t>Participation and involvement</a:t>
            </a:r>
          </a:p>
          <a:p>
            <a:r>
              <a:rPr lang="en-US" sz="2400" dirty="0" smtClean="0"/>
              <a:t>Facilitation and Support</a:t>
            </a:r>
          </a:p>
          <a:p>
            <a:r>
              <a:rPr lang="en-US" sz="2400" dirty="0" smtClean="0"/>
              <a:t>Negotiation</a:t>
            </a:r>
          </a:p>
          <a:p>
            <a:r>
              <a:rPr lang="en-US" sz="2400" dirty="0" smtClean="0"/>
              <a:t>Co-optation and manipulation</a:t>
            </a:r>
          </a:p>
          <a:p>
            <a:r>
              <a:rPr lang="en-US" sz="2400" dirty="0" smtClean="0"/>
              <a:t>Explicit and implicit coercion</a:t>
            </a:r>
            <a:endParaRPr lang="en-US" sz="2400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1" y="1600200"/>
            <a:ext cx="2971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err="1" smtClean="0"/>
              <a:t>Kotter's</a:t>
            </a:r>
            <a:r>
              <a:rPr lang="en-US" b="1" dirty="0" smtClean="0"/>
              <a:t> 8-Step Model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John </a:t>
            </a:r>
            <a:r>
              <a:rPr lang="en-US" dirty="0" err="1" smtClean="0"/>
              <a:t>Kotter's</a:t>
            </a:r>
            <a:r>
              <a:rPr lang="en-US" dirty="0" smtClean="0"/>
              <a:t> 8-step change model is widely accepted across all industries as an effective model for implementing organizational change.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 descr="John Kotters 8-Step Change Mod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0198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Applying </a:t>
            </a:r>
            <a:r>
              <a:rPr lang="en-US" dirty="0" err="1" smtClean="0"/>
              <a:t>Kotter's</a:t>
            </a:r>
            <a:r>
              <a:rPr lang="en-US" dirty="0" smtClean="0"/>
              <a:t> 8-Step Model</a:t>
            </a:r>
            <a:endParaRPr lang="en-US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3562" y="758825"/>
            <a:ext cx="3932238" cy="393223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US" b="1" dirty="0" smtClean="0"/>
              <a:t>Establishing a Sense of Urgency</a:t>
            </a:r>
            <a:endParaRPr lang="en-US" dirty="0" smtClean="0"/>
          </a:p>
          <a:p>
            <a:r>
              <a:rPr lang="en-US" b="1" dirty="0" smtClean="0"/>
              <a:t>Creating the Guiding Coalition</a:t>
            </a:r>
            <a:endParaRPr lang="en-US" dirty="0" smtClean="0"/>
          </a:p>
          <a:p>
            <a:r>
              <a:rPr lang="en-US" b="1" dirty="0" smtClean="0"/>
              <a:t>Creating and Communicating a Vision for Change</a:t>
            </a:r>
            <a:endParaRPr lang="en-US" dirty="0" smtClean="0"/>
          </a:p>
          <a:p>
            <a:r>
              <a:rPr lang="en-US" b="1" dirty="0" smtClean="0"/>
              <a:t>Empowering Broad-Based Action</a:t>
            </a:r>
            <a:endParaRPr lang="en-US" dirty="0" smtClean="0"/>
          </a:p>
          <a:p>
            <a:r>
              <a:rPr lang="en-US" b="1" dirty="0" smtClean="0"/>
              <a:t>Generating Short-Term Wins</a:t>
            </a:r>
            <a:endParaRPr lang="en-US" dirty="0" smtClean="0"/>
          </a:p>
          <a:p>
            <a:r>
              <a:rPr lang="en-US" b="1" dirty="0" smtClean="0"/>
              <a:t>Build on Change</a:t>
            </a:r>
          </a:p>
          <a:p>
            <a:r>
              <a:rPr lang="en-US" b="1" dirty="0" smtClean="0"/>
              <a:t>Make it part of the culture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Action research refers to a wide variety of evaluative, investigative, and analytical research methods designed to diagnose problems or weaknesses—whether organizational, academic, or instructional—and help educators develop practical solutions to address them quickly and efficiently.</a:t>
            </a:r>
          </a:p>
        </p:txBody>
      </p:sp>
      <p:pic>
        <p:nvPicPr>
          <p:cNvPr id="7" name="Picture Placeholder 6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26" r="1162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Action Research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Entry (Problem identification)</a:t>
            </a:r>
          </a:p>
          <a:p>
            <a:r>
              <a:rPr lang="en-US" b="1" dirty="0" smtClean="0"/>
              <a:t>Contracting (Consultation with a behavioral science expert)</a:t>
            </a:r>
          </a:p>
          <a:p>
            <a:r>
              <a:rPr lang="en-US" b="1" dirty="0" smtClean="0"/>
              <a:t>Diagnosis (Data gathering and preliminary diagnosis)</a:t>
            </a:r>
          </a:p>
          <a:p>
            <a:r>
              <a:rPr lang="en-US" b="1" dirty="0" smtClean="0"/>
              <a:t>Feedback (Feedback to a key client or group)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6475" y="1058069"/>
            <a:ext cx="3810000" cy="3333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/>
              <a:t>ORGANIZATIONAL DEVELOPMENT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algn="ctr"/>
            <a:r>
              <a:rPr lang="en-US" dirty="0" smtClean="0"/>
              <a:t>According to French and Bell, </a:t>
            </a:r>
            <a:r>
              <a:rPr lang="en-US" i="1" dirty="0" smtClean="0"/>
              <a:t>"Organizational development is a long range effort</a:t>
            </a:r>
            <a:r>
              <a:rPr lang="en-US" dirty="0" smtClean="0"/>
              <a:t> to improve an organization's problem-solving and renewal processes, particularly, through a more effective and collaborative management of organization culture with special emphasis on the culture of formal work teams with the assistance of a change agent or catalyst and the use of the theory and technology of applied behavior science, including action research“.</a:t>
            </a:r>
          </a:p>
        </p:txBody>
      </p:sp>
      <p:pic>
        <p:nvPicPr>
          <p:cNvPr id="8" name="Picture Placeholder 7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0" y="457200"/>
            <a:ext cx="5925312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Organization Development Interventions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Individual or Interpersonal Level.</a:t>
            </a:r>
          </a:p>
          <a:p>
            <a:pPr lvl="0"/>
            <a:r>
              <a:rPr lang="en-US" dirty="0" smtClean="0"/>
              <a:t>Team or group level.</a:t>
            </a:r>
          </a:p>
          <a:p>
            <a:pPr lvl="0"/>
            <a:r>
              <a:rPr lang="en-US" dirty="0" smtClean="0"/>
              <a:t>Intergroup level.</a:t>
            </a:r>
          </a:p>
          <a:p>
            <a:pPr lvl="0"/>
            <a:r>
              <a:rPr lang="en-US" dirty="0" smtClean="0"/>
              <a:t>Total organizational system level</a:t>
            </a: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394138"/>
            <a:ext cx="3930650" cy="266161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Individual or Interpersonal Level Interventions 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Coaching and Mentoring</a:t>
            </a:r>
          </a:p>
          <a:p>
            <a:r>
              <a:rPr lang="en-US" dirty="0" smtClean="0"/>
              <a:t>Stress Management</a:t>
            </a:r>
          </a:p>
          <a:p>
            <a:r>
              <a:rPr lang="en-US" dirty="0" smtClean="0"/>
              <a:t>Career Planning</a:t>
            </a:r>
          </a:p>
          <a:p>
            <a:r>
              <a:rPr lang="en-US" dirty="0" smtClean="0"/>
              <a:t>Sensitivity Training</a:t>
            </a:r>
          </a:p>
          <a:p>
            <a:r>
              <a:rPr lang="en-US" dirty="0" smtClean="0"/>
              <a:t>Job Redesign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Team or Group Level Interventions 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657600" cy="2509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Team Building</a:t>
            </a:r>
          </a:p>
          <a:p>
            <a:r>
              <a:rPr lang="en-US" dirty="0" smtClean="0"/>
              <a:t>Process Consultation</a:t>
            </a:r>
          </a:p>
          <a:p>
            <a:r>
              <a:rPr lang="en-US" dirty="0" smtClean="0"/>
              <a:t>Survey Feedback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Intergroup Level Interventions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7281" y="1295400"/>
            <a:ext cx="2509838" cy="2509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Microcosm groups and inter-group conflict resolution </a:t>
            </a:r>
          </a:p>
          <a:p>
            <a:r>
              <a:rPr lang="en-US" dirty="0" smtClean="0"/>
              <a:t>Third-party intervention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Organizational change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smtClean="0"/>
              <a:t>Organization change occurs when business strategies or major sections of an organization are altered</a:t>
            </a:r>
            <a:endParaRPr lang="en-US" sz="2000" dirty="0"/>
          </a:p>
        </p:txBody>
      </p:sp>
      <p:pic>
        <p:nvPicPr>
          <p:cNvPr id="7" name="Picture Placeholder 6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88" r="1488" b="6524"/>
          <a:stretch>
            <a:fillRect/>
          </a:stretch>
        </p:blipFill>
        <p:spPr>
          <a:xfrm>
            <a:off x="421480" y="435768"/>
            <a:ext cx="5925312" cy="406003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Total Organizational Level Interventions 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2895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Organization Development through Grid Training</a:t>
            </a:r>
          </a:p>
          <a:p>
            <a:r>
              <a:rPr lang="en-US" dirty="0" smtClean="0"/>
              <a:t>Organization confrontation meeting</a:t>
            </a:r>
          </a:p>
          <a:p>
            <a:r>
              <a:rPr lang="en-US" dirty="0" smtClean="0"/>
              <a:t>Reengineering or Techno-structural intervention</a:t>
            </a:r>
          </a:p>
          <a:p>
            <a:r>
              <a:rPr lang="en-US" dirty="0" smtClean="0"/>
              <a:t>Structural Re-design</a:t>
            </a:r>
          </a:p>
          <a:p>
            <a:r>
              <a:rPr lang="en-US" dirty="0" smtClean="0"/>
              <a:t>Strategic Interventions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Planned &amp; Unplanned Change</a:t>
            </a:r>
            <a:endParaRPr lang="en-US" dirty="0"/>
          </a:p>
        </p:txBody>
      </p:sp>
      <p:pic>
        <p:nvPicPr>
          <p:cNvPr id="7" name="Content Placeholder 6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Change Agent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change agent</a:t>
            </a:r>
            <a:r>
              <a:rPr lang="en-US" dirty="0" smtClean="0"/>
              <a:t> is a person from inside or outside the organization who helps an organization transform itself by focusing on such matters as organizational effectiveness, improvement, and development. </a:t>
            </a:r>
            <a:endParaRPr lang="en-US" dirty="0"/>
          </a:p>
        </p:txBody>
      </p:sp>
      <p:pic>
        <p:nvPicPr>
          <p:cNvPr id="7" name="Picture Placeholder 6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56" b="425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Organizational change: process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1" dirty="0" smtClean="0"/>
              <a:t>Kurt </a:t>
            </a:r>
            <a:r>
              <a:rPr lang="en-US" sz="3200" b="1" dirty="0" err="1" smtClean="0"/>
              <a:t>Lewin's</a:t>
            </a:r>
            <a:r>
              <a:rPr lang="en-US" sz="3200" b="1" dirty="0" smtClean="0"/>
              <a:t> change model</a:t>
            </a:r>
            <a:endParaRPr lang="en-US" sz="3200" dirty="0" smtClean="0"/>
          </a:p>
        </p:txBody>
      </p:sp>
      <p:pic>
        <p:nvPicPr>
          <p:cNvPr id="8" name="Content Placeholder 7" descr="Stages of Lewin's Change Theory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4800600" cy="16282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Force Field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n-US" dirty="0" err="1" smtClean="0"/>
              <a:t>Lewin</a:t>
            </a:r>
            <a:r>
              <a:rPr lang="en-US" smtClean="0"/>
              <a:t> extended his theory by including “force field analysis” which offers direction for diagnosing situations and managing change within organizations and communities. 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 descr="Figure 1: Lewin's Force Field Analys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b="1" dirty="0" smtClean="0"/>
              <a:t>Types of Organizational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Strategic</a:t>
            </a:r>
          </a:p>
          <a:p>
            <a:pPr lvl="1"/>
            <a:r>
              <a:rPr lang="en-US" b="1" dirty="0" smtClean="0"/>
              <a:t> Structural</a:t>
            </a:r>
          </a:p>
          <a:p>
            <a:pPr lvl="1"/>
            <a:r>
              <a:rPr lang="en-US" b="1" dirty="0" smtClean="0"/>
              <a:t> Process‐oriented</a:t>
            </a:r>
          </a:p>
          <a:p>
            <a:pPr lvl="1"/>
            <a:r>
              <a:rPr lang="en-US" b="1" dirty="0" smtClean="0"/>
              <a:t> People‐centered</a:t>
            </a:r>
          </a:p>
          <a:p>
            <a:pPr lvl="1">
              <a:buNone/>
            </a:pPr>
            <a:r>
              <a:rPr lang="en-US" b="1" dirty="0" smtClean="0"/>
              <a:t>  </a:t>
            </a:r>
            <a:endParaRPr lang="en-US" dirty="0"/>
          </a:p>
        </p:txBody>
      </p:sp>
      <p:pic>
        <p:nvPicPr>
          <p:cNvPr id="5" name="Picture Placeholder 4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538784" y="533400"/>
          <a:ext cx="2971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 smtClean="0"/>
              <a:t>External Forces</a:t>
            </a:r>
          </a:p>
          <a:p>
            <a:pPr lvl="1"/>
            <a:r>
              <a:rPr lang="en-US" sz="1800" dirty="0" smtClean="0"/>
              <a:t>Technology </a:t>
            </a:r>
          </a:p>
          <a:p>
            <a:pPr lvl="1"/>
            <a:r>
              <a:rPr lang="en-US" sz="1800" dirty="0" smtClean="0"/>
              <a:t>Marketing Conditions </a:t>
            </a:r>
          </a:p>
          <a:p>
            <a:pPr lvl="1"/>
            <a:r>
              <a:rPr lang="en-US" sz="1800" dirty="0" smtClean="0"/>
              <a:t>Social Changes </a:t>
            </a:r>
          </a:p>
          <a:p>
            <a:pPr lvl="1"/>
            <a:r>
              <a:rPr lang="en-US" sz="1800" dirty="0" smtClean="0"/>
              <a:t>Political Forces</a:t>
            </a:r>
          </a:p>
          <a:p>
            <a:r>
              <a:rPr lang="en-US" sz="2000" dirty="0" smtClean="0"/>
              <a:t>Internal Forces</a:t>
            </a:r>
          </a:p>
          <a:p>
            <a:pPr lvl="1"/>
            <a:r>
              <a:rPr lang="en-US" sz="1800" dirty="0" smtClean="0"/>
              <a:t>Nature of the Work Force </a:t>
            </a:r>
          </a:p>
          <a:p>
            <a:pPr lvl="1"/>
            <a:r>
              <a:rPr lang="en-US" sz="1800" dirty="0" smtClean="0"/>
              <a:t>Change in Managerial Personnel </a:t>
            </a:r>
          </a:p>
          <a:p>
            <a:pPr lvl="1"/>
            <a:r>
              <a:rPr lang="en-US" sz="1800" dirty="0" smtClean="0"/>
              <a:t>Deficiencies in Existing Management Structure </a:t>
            </a:r>
          </a:p>
          <a:p>
            <a:pPr lvl="1"/>
            <a:r>
              <a:rPr lang="en-US" sz="1800" dirty="0" smtClean="0"/>
              <a:t>To Avoid Developing Inertia </a:t>
            </a:r>
            <a:endParaRPr lang="en-US" sz="1800" dirty="0"/>
          </a:p>
        </p:txBody>
      </p:sp>
      <p:pic>
        <p:nvPicPr>
          <p:cNvPr id="7" name="Picture 6" descr="Organizational chan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524000"/>
            <a:ext cx="3276600" cy="4267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538784" y="533400"/>
          <a:ext cx="2971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Threats to the Power Structure</a:t>
            </a:r>
          </a:p>
          <a:p>
            <a:r>
              <a:rPr lang="en-US" sz="2400" dirty="0" smtClean="0"/>
              <a:t>Structural Inertia </a:t>
            </a:r>
          </a:p>
          <a:p>
            <a:r>
              <a:rPr lang="en-US" sz="2400" dirty="0" smtClean="0"/>
              <a:t>System Relationships </a:t>
            </a:r>
          </a:p>
          <a:p>
            <a:r>
              <a:rPr lang="en-US" sz="2400" smtClean="0"/>
              <a:t>Vested </a:t>
            </a:r>
            <a:r>
              <a:rPr lang="en-US" sz="2400" dirty="0" smtClean="0"/>
              <a:t>Interest </a:t>
            </a:r>
          </a:p>
          <a:p>
            <a:r>
              <a:rPr lang="en-US" sz="2400" dirty="0" smtClean="0"/>
              <a:t>Group Inertia </a:t>
            </a:r>
          </a:p>
          <a:p>
            <a:r>
              <a:rPr lang="en-US" sz="2400" dirty="0" smtClean="0"/>
              <a:t>Organizational Structure</a:t>
            </a:r>
          </a:p>
          <a:p>
            <a:r>
              <a:rPr lang="en-US" sz="2400" dirty="0" smtClean="0"/>
              <a:t>Threat to Specialization </a:t>
            </a:r>
          </a:p>
          <a:p>
            <a:r>
              <a:rPr lang="en-US" sz="2400" dirty="0" smtClean="0"/>
              <a:t>Resource Constraints </a:t>
            </a:r>
            <a:endParaRPr lang="en-US" sz="24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1371600"/>
            <a:ext cx="3124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</TotalTime>
  <Words>479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Organizational Effectiveness &amp; Change</vt:lpstr>
      <vt:lpstr>Organizational change</vt:lpstr>
      <vt:lpstr>Planned &amp; Unplanned Change</vt:lpstr>
      <vt:lpstr>Change Agent </vt:lpstr>
      <vt:lpstr>Organizational change: process</vt:lpstr>
      <vt:lpstr>Force Field Analysis</vt:lpstr>
      <vt:lpstr>Types of Organizational Change</vt:lpstr>
      <vt:lpstr>PowerPoint Presentation</vt:lpstr>
      <vt:lpstr>PowerPoint Presentation</vt:lpstr>
      <vt:lpstr>PowerPoint Presentation</vt:lpstr>
      <vt:lpstr>Kotter's 8-Step Model</vt:lpstr>
      <vt:lpstr>Applying Kotter's 8-Step Model</vt:lpstr>
      <vt:lpstr>ACTION RESEARCH</vt:lpstr>
      <vt:lpstr>Action Research Model</vt:lpstr>
      <vt:lpstr>ORGANIZATIONAL DEVELOPMENT</vt:lpstr>
      <vt:lpstr>Organization Development Interventions</vt:lpstr>
      <vt:lpstr>Individual or Interpersonal Level Interventions </vt:lpstr>
      <vt:lpstr>Team or Group Level Interventions </vt:lpstr>
      <vt:lpstr>Intergroup Level Interventions</vt:lpstr>
      <vt:lpstr>Total Organizational Level Interventions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Effectiveness &amp; Change</dc:title>
  <dc:creator>Ambreen Khursheed</dc:creator>
  <cp:lastModifiedBy>ku</cp:lastModifiedBy>
  <cp:revision>28</cp:revision>
  <dcterms:created xsi:type="dcterms:W3CDTF">2006-08-16T00:00:00Z</dcterms:created>
  <dcterms:modified xsi:type="dcterms:W3CDTF">2020-02-27T08:15:02Z</dcterms:modified>
</cp:coreProperties>
</file>