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B4DB53DB-71D6-4D4C-8D2E-70582A91CE05}"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63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5F840-D873-4A37-AC5E-5A339765E4C1}" type="datetimeFigureOut">
              <a:rPr lang="en-IN" smtClean="0"/>
              <a:t>23-04-2020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DB53DB-71D6-4D4C-8D2E-70582A91CE05}" type="slidenum">
              <a:rPr lang="en-IN" smtClean="0"/>
              <a:t>‹#›</a:t>
            </a:fld>
            <a:endParaRPr lang="en-IN"/>
          </a:p>
        </p:txBody>
      </p:sp>
    </p:spTree>
    <p:extLst>
      <p:ext uri="{BB962C8B-B14F-4D97-AF65-F5344CB8AC3E}">
        <p14:creationId xmlns:p14="http://schemas.microsoft.com/office/powerpoint/2010/main" val="310393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DB53DB-71D6-4D4C-8D2E-70582A91CE05}"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24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DB53DB-71D6-4D4C-8D2E-70582A91CE05}"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62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DB53DB-71D6-4D4C-8D2E-70582A91CE05}" type="slidenum">
              <a:rPr lang="en-IN" smtClean="0"/>
              <a:t>‹#›</a:t>
            </a:fld>
            <a:endParaRPr lang="en-IN"/>
          </a:p>
        </p:txBody>
      </p:sp>
    </p:spTree>
    <p:extLst>
      <p:ext uri="{BB962C8B-B14F-4D97-AF65-F5344CB8AC3E}">
        <p14:creationId xmlns:p14="http://schemas.microsoft.com/office/powerpoint/2010/main" val="3224128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DB53DB-71D6-4D4C-8D2E-70582A91CE05}"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92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DB53DB-71D6-4D4C-8D2E-70582A91CE05}"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31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DB53DB-71D6-4D4C-8D2E-70582A91CE05}"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68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DB53DB-71D6-4D4C-8D2E-70582A91CE05}"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26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DB53DB-71D6-4D4C-8D2E-70582A91CE05}" type="slidenum">
              <a:rPr lang="en-IN" smtClean="0"/>
              <a:t>‹#›</a:t>
            </a:fld>
            <a:endParaRPr lang="en-IN"/>
          </a:p>
        </p:txBody>
      </p:sp>
    </p:spTree>
    <p:extLst>
      <p:ext uri="{BB962C8B-B14F-4D97-AF65-F5344CB8AC3E}">
        <p14:creationId xmlns:p14="http://schemas.microsoft.com/office/powerpoint/2010/main" val="220248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5F840-D873-4A37-AC5E-5A339765E4C1}" type="datetimeFigureOut">
              <a:rPr lang="en-IN" smtClean="0"/>
              <a:t>23-04-2020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DB53DB-71D6-4D4C-8D2E-70582A91CE05}"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71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5F840-D873-4A37-AC5E-5A339765E4C1}" type="datetimeFigureOut">
              <a:rPr lang="en-IN" smtClean="0"/>
              <a:t>23-04-2020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DB53DB-71D6-4D4C-8D2E-70582A91CE05}" type="slidenum">
              <a:rPr lang="en-IN" smtClean="0"/>
              <a:t>‹#›</a:t>
            </a:fld>
            <a:endParaRPr lang="en-IN"/>
          </a:p>
        </p:txBody>
      </p:sp>
    </p:spTree>
    <p:extLst>
      <p:ext uri="{BB962C8B-B14F-4D97-AF65-F5344CB8AC3E}">
        <p14:creationId xmlns:p14="http://schemas.microsoft.com/office/powerpoint/2010/main" val="112342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5F840-D873-4A37-AC5E-5A339765E4C1}" type="datetimeFigureOut">
              <a:rPr lang="en-IN" smtClean="0"/>
              <a:t>23-04-2020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DB53DB-71D6-4D4C-8D2E-70582A91CE05}"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99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5F840-D873-4A37-AC5E-5A339765E4C1}" type="datetimeFigureOut">
              <a:rPr lang="en-IN" smtClean="0"/>
              <a:t>23-04-2020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DB53DB-71D6-4D4C-8D2E-70582A91CE05}"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5F840-D873-4A37-AC5E-5A339765E4C1}" type="datetimeFigureOut">
              <a:rPr lang="en-IN" smtClean="0"/>
              <a:t>23-04-2020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4DB53DB-71D6-4D4C-8D2E-70582A91CE05}" type="slidenum">
              <a:rPr lang="en-IN" smtClean="0"/>
              <a:t>‹#›</a:t>
            </a:fld>
            <a:endParaRPr lang="en-IN"/>
          </a:p>
        </p:txBody>
      </p:sp>
    </p:spTree>
    <p:extLst>
      <p:ext uri="{BB962C8B-B14F-4D97-AF65-F5344CB8AC3E}">
        <p14:creationId xmlns:p14="http://schemas.microsoft.com/office/powerpoint/2010/main" val="49798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5F840-D873-4A37-AC5E-5A339765E4C1}" type="datetimeFigureOut">
              <a:rPr lang="en-IN" smtClean="0"/>
              <a:t>23-04-2020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DB53DB-71D6-4D4C-8D2E-70582A91CE05}"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55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5F840-D873-4A37-AC5E-5A339765E4C1}" type="datetimeFigureOut">
              <a:rPr lang="en-IN" smtClean="0"/>
              <a:t>23-04-2020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DB53DB-71D6-4D4C-8D2E-70582A91CE05}" type="slidenum">
              <a:rPr lang="en-IN" smtClean="0"/>
              <a:t>‹#›</a:t>
            </a:fld>
            <a:endParaRPr lang="en-IN"/>
          </a:p>
        </p:txBody>
      </p:sp>
    </p:spTree>
    <p:extLst>
      <p:ext uri="{BB962C8B-B14F-4D97-AF65-F5344CB8AC3E}">
        <p14:creationId xmlns:p14="http://schemas.microsoft.com/office/powerpoint/2010/main" val="113221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C5F840-D873-4A37-AC5E-5A339765E4C1}" type="datetimeFigureOut">
              <a:rPr lang="en-IN" smtClean="0"/>
              <a:t>23-04-2020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DB53DB-71D6-4D4C-8D2E-70582A91CE05}" type="slidenum">
              <a:rPr lang="en-IN" smtClean="0"/>
              <a:t>‹#›</a:t>
            </a:fld>
            <a:endParaRPr lang="en-IN"/>
          </a:p>
        </p:txBody>
      </p:sp>
    </p:spTree>
    <p:extLst>
      <p:ext uri="{BB962C8B-B14F-4D97-AF65-F5344CB8AC3E}">
        <p14:creationId xmlns:p14="http://schemas.microsoft.com/office/powerpoint/2010/main" val="3282663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organizationallearning9.files.wordpress.com/2014/09/dll.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organizationallearning9.files.wordpress.com/2014/09/sll2.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CFAA-7B82-4536-A5BC-0C3D3F42E87A}"/>
              </a:ext>
            </a:extLst>
          </p:cNvPr>
          <p:cNvSpPr>
            <a:spLocks noGrp="1"/>
          </p:cNvSpPr>
          <p:nvPr>
            <p:ph type="ctrTitle"/>
          </p:nvPr>
        </p:nvSpPr>
        <p:spPr>
          <a:xfrm>
            <a:off x="2692398" y="2897291"/>
            <a:ext cx="6815669" cy="1515533"/>
          </a:xfrm>
        </p:spPr>
        <p:txBody>
          <a:bodyPr/>
          <a:lstStyle/>
          <a:p>
            <a:br>
              <a:rPr lang="en-IN" dirty="0"/>
            </a:br>
            <a:br>
              <a:rPr lang="en-IN" dirty="0"/>
            </a:br>
            <a:r>
              <a:rPr lang="en-IN" dirty="0"/>
              <a:t>Organizational Effectiveness and Change</a:t>
            </a:r>
          </a:p>
        </p:txBody>
      </p:sp>
      <p:sp>
        <p:nvSpPr>
          <p:cNvPr id="3" name="Subtitle 2">
            <a:extLst>
              <a:ext uri="{FF2B5EF4-FFF2-40B4-BE49-F238E27FC236}">
                <a16:creationId xmlns:a16="http://schemas.microsoft.com/office/drawing/2014/main" id="{2166F1FA-BFE0-4D41-916A-0D9F17802CCB}"/>
              </a:ext>
            </a:extLst>
          </p:cNvPr>
          <p:cNvSpPr>
            <a:spLocks noGrp="1"/>
          </p:cNvSpPr>
          <p:nvPr>
            <p:ph type="subTitle" idx="1"/>
          </p:nvPr>
        </p:nvSpPr>
        <p:spPr>
          <a:xfrm>
            <a:off x="2692398" y="4765037"/>
            <a:ext cx="6815669" cy="1320802"/>
          </a:xfrm>
        </p:spPr>
        <p:txBody>
          <a:bodyPr/>
          <a:lstStyle/>
          <a:p>
            <a:r>
              <a:rPr lang="en-IN" dirty="0"/>
              <a:t>IMBA 5</a:t>
            </a:r>
            <a:r>
              <a:rPr lang="en-IN" baseline="30000" dirty="0"/>
              <a:t>th</a:t>
            </a:r>
            <a:r>
              <a:rPr lang="en-IN" dirty="0"/>
              <a:t> </a:t>
            </a:r>
            <a:r>
              <a:rPr lang="en-IN" dirty="0" err="1"/>
              <a:t>sem</a:t>
            </a:r>
            <a:endParaRPr lang="en-IN" dirty="0"/>
          </a:p>
        </p:txBody>
      </p:sp>
    </p:spTree>
    <p:extLst>
      <p:ext uri="{BB962C8B-B14F-4D97-AF65-F5344CB8AC3E}">
        <p14:creationId xmlns:p14="http://schemas.microsoft.com/office/powerpoint/2010/main" val="338770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1681F-897B-4E48-A929-3E782406B873}"/>
              </a:ext>
            </a:extLst>
          </p:cNvPr>
          <p:cNvSpPr>
            <a:spLocks noGrp="1"/>
          </p:cNvSpPr>
          <p:nvPr>
            <p:ph type="title"/>
          </p:nvPr>
        </p:nvSpPr>
        <p:spPr/>
        <p:txBody>
          <a:bodyPr>
            <a:normAutofit fontScale="90000"/>
          </a:bodyPr>
          <a:lstStyle/>
          <a:p>
            <a:r>
              <a:rPr lang="en-US" b="1" dirty="0"/>
              <a:t>Single-Loop Learning &amp; Double- Loop Learning</a:t>
            </a:r>
            <a:endParaRPr lang="en-IN" dirty="0"/>
          </a:p>
        </p:txBody>
      </p:sp>
      <p:sp>
        <p:nvSpPr>
          <p:cNvPr id="3" name="Content Placeholder 2">
            <a:extLst>
              <a:ext uri="{FF2B5EF4-FFF2-40B4-BE49-F238E27FC236}">
                <a16:creationId xmlns:a16="http://schemas.microsoft.com/office/drawing/2014/main" id="{5BC7F7FD-EB77-4AE8-8B91-01B729B5618A}"/>
              </a:ext>
            </a:extLst>
          </p:cNvPr>
          <p:cNvSpPr>
            <a:spLocks noGrp="1"/>
          </p:cNvSpPr>
          <p:nvPr>
            <p:ph idx="1"/>
          </p:nvPr>
        </p:nvSpPr>
        <p:spPr/>
        <p:txBody>
          <a:bodyPr>
            <a:normAutofit fontScale="85000" lnSpcReduction="20000"/>
          </a:bodyPr>
          <a:lstStyle/>
          <a:p>
            <a:r>
              <a:rPr lang="en-US" dirty="0"/>
              <a:t>Double-loop learning is a part of “a theory of action” designed by Chris Argyris. </a:t>
            </a:r>
          </a:p>
          <a:p>
            <a:r>
              <a:rPr lang="en-US" dirty="0"/>
              <a:t>Single-loop learning is characterized by the fact that we changed our action or behavior to fix or avoid mistakes. In double-loop learning also, we can correct or change the underlying causes behind the problematic action.</a:t>
            </a:r>
          </a:p>
          <a:p>
            <a:r>
              <a:rPr lang="en-US" dirty="0"/>
              <a:t>In double-loop learning we are forced to think about our actions in the framework of our operating assumptions. </a:t>
            </a:r>
          </a:p>
          <a:p>
            <a:r>
              <a:rPr lang="en-US" dirty="0"/>
              <a:t>We should ask ourselves “what is going on here?” and “what are the patterns?”. </a:t>
            </a:r>
          </a:p>
          <a:p>
            <a:r>
              <a:rPr lang="en-US" dirty="0"/>
              <a:t>Double-loop learning will lead to deepen understanding of our assumptions and better decision-making in our everyday operations. </a:t>
            </a:r>
          </a:p>
          <a:p>
            <a:r>
              <a:rPr lang="en-US" dirty="0"/>
              <a:t>We also need to notice that double-loop learning leads to organizational learning. </a:t>
            </a:r>
            <a:endParaRPr lang="en-IN" dirty="0"/>
          </a:p>
        </p:txBody>
      </p:sp>
    </p:spTree>
    <p:extLst>
      <p:ext uri="{BB962C8B-B14F-4D97-AF65-F5344CB8AC3E}">
        <p14:creationId xmlns:p14="http://schemas.microsoft.com/office/powerpoint/2010/main" val="114764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D107-0FCA-4D95-AA7B-F14C56CC9FF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FC78AAF-C77B-4B6A-B9AB-B9290C3D1088}"/>
              </a:ext>
            </a:extLst>
          </p:cNvPr>
          <p:cNvSpPr>
            <a:spLocks noGrp="1"/>
          </p:cNvSpPr>
          <p:nvPr>
            <p:ph idx="1"/>
          </p:nvPr>
        </p:nvSpPr>
        <p:spPr/>
        <p:txBody>
          <a:bodyPr/>
          <a:lstStyle/>
          <a:p>
            <a:endParaRPr lang="en-IN" dirty="0"/>
          </a:p>
        </p:txBody>
      </p:sp>
      <p:pic>
        <p:nvPicPr>
          <p:cNvPr id="4" name="Picture 3" descr="DLL">
            <a:hlinkClick r:id="rId2"/>
            <a:extLst>
              <a:ext uri="{FF2B5EF4-FFF2-40B4-BE49-F238E27FC236}">
                <a16:creationId xmlns:a16="http://schemas.microsoft.com/office/drawing/2014/main" id="{8F955420-6266-404A-8F1E-7D21C5A74406}"/>
              </a:ext>
            </a:extLst>
          </p:cNvPr>
          <p:cNvPicPr/>
          <p:nvPr/>
        </p:nvPicPr>
        <p:blipFill rotWithShape="1">
          <a:blip r:embed="rId3" cstate="print"/>
          <a:srcRect b="16790"/>
          <a:stretch/>
        </p:blipFill>
        <p:spPr bwMode="auto">
          <a:xfrm>
            <a:off x="1412241" y="982132"/>
            <a:ext cx="9601196" cy="4893736"/>
          </a:xfrm>
          <a:prstGeom prst="rect">
            <a:avLst/>
          </a:prstGeom>
          <a:noFill/>
          <a:ln w="9525">
            <a:noFill/>
            <a:miter lim="800000"/>
            <a:headEnd/>
            <a:tailEnd/>
          </a:ln>
        </p:spPr>
      </p:pic>
    </p:spTree>
    <p:extLst>
      <p:ext uri="{BB962C8B-B14F-4D97-AF65-F5344CB8AC3E}">
        <p14:creationId xmlns:p14="http://schemas.microsoft.com/office/powerpoint/2010/main" val="175293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CA70-07B7-4B2B-9307-FB3D9777EBE9}"/>
              </a:ext>
            </a:extLst>
          </p:cNvPr>
          <p:cNvSpPr>
            <a:spLocks noGrp="1"/>
          </p:cNvSpPr>
          <p:nvPr>
            <p:ph type="title"/>
          </p:nvPr>
        </p:nvSpPr>
        <p:spPr/>
        <p:txBody>
          <a:bodyPr>
            <a:normAutofit fontScale="90000"/>
          </a:bodyPr>
          <a:lstStyle/>
          <a:p>
            <a:r>
              <a:rPr lang="en-US" b="1" dirty="0"/>
              <a:t>The political dynamics of organizational change</a:t>
            </a:r>
            <a:endParaRPr lang="en-IN" dirty="0"/>
          </a:p>
        </p:txBody>
      </p:sp>
      <p:sp>
        <p:nvSpPr>
          <p:cNvPr id="3" name="Content Placeholder 2">
            <a:extLst>
              <a:ext uri="{FF2B5EF4-FFF2-40B4-BE49-F238E27FC236}">
                <a16:creationId xmlns:a16="http://schemas.microsoft.com/office/drawing/2014/main" id="{60CB5F35-5583-4700-9F76-3E5F5B662917}"/>
              </a:ext>
            </a:extLst>
          </p:cNvPr>
          <p:cNvSpPr>
            <a:spLocks noGrp="1"/>
          </p:cNvSpPr>
          <p:nvPr>
            <p:ph idx="1"/>
          </p:nvPr>
        </p:nvSpPr>
        <p:spPr/>
        <p:txBody>
          <a:bodyPr>
            <a:normAutofit lnSpcReduction="10000"/>
          </a:bodyPr>
          <a:lstStyle/>
          <a:p>
            <a:r>
              <a:rPr lang="en-US" dirty="0"/>
              <a:t>Organization is an ongoing, political process. It is continuously (re-)enacted through the everyday, power-related interactions of people. </a:t>
            </a:r>
          </a:p>
          <a:p>
            <a:r>
              <a:rPr lang="en-US" dirty="0"/>
              <a:t>What people come to see as ‘the established order’, ‘disorder’, and ‘new order’ emerge from these ongoing, conversational interactions. </a:t>
            </a:r>
          </a:p>
          <a:p>
            <a:r>
              <a:rPr lang="en-US" dirty="0"/>
              <a:t>Some of these exchanges occur in line with the formally acknowledged, ‘legitimate’ themes and practices.</a:t>
            </a:r>
          </a:p>
          <a:p>
            <a:r>
              <a:rPr lang="en-US" dirty="0"/>
              <a:t>According to conventional management theory, managers use a number of formal interventions to bring about the changes that they have settled upon. </a:t>
            </a:r>
            <a:endParaRPr lang="en-IN" dirty="0"/>
          </a:p>
        </p:txBody>
      </p:sp>
    </p:spTree>
    <p:extLst>
      <p:ext uri="{BB962C8B-B14F-4D97-AF65-F5344CB8AC3E}">
        <p14:creationId xmlns:p14="http://schemas.microsoft.com/office/powerpoint/2010/main" val="124587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4639-FF6E-40CC-B52F-BB97E0607F7B}"/>
              </a:ext>
            </a:extLst>
          </p:cNvPr>
          <p:cNvSpPr>
            <a:spLocks noGrp="1"/>
          </p:cNvSpPr>
          <p:nvPr>
            <p:ph type="title"/>
          </p:nvPr>
        </p:nvSpPr>
        <p:spPr>
          <a:xfrm>
            <a:off x="1295402" y="982132"/>
            <a:ext cx="9601196" cy="1303867"/>
          </a:xfrm>
        </p:spPr>
        <p:txBody>
          <a:bodyPr>
            <a:normAutofit/>
          </a:bodyPr>
          <a:lstStyle/>
          <a:p>
            <a:r>
              <a:rPr lang="en-US" dirty="0"/>
              <a:t>Ethical issues related to change</a:t>
            </a:r>
            <a:endParaRPr lang="en-IN" dirty="0"/>
          </a:p>
        </p:txBody>
      </p:sp>
      <p:sp>
        <p:nvSpPr>
          <p:cNvPr id="3" name="Content Placeholder 2">
            <a:extLst>
              <a:ext uri="{FF2B5EF4-FFF2-40B4-BE49-F238E27FC236}">
                <a16:creationId xmlns:a16="http://schemas.microsoft.com/office/drawing/2014/main" id="{666BDB8C-9E02-4A02-A6F5-6E713035FE21}"/>
              </a:ext>
            </a:extLst>
          </p:cNvPr>
          <p:cNvSpPr>
            <a:spLocks noGrp="1"/>
          </p:cNvSpPr>
          <p:nvPr>
            <p:ph idx="1"/>
          </p:nvPr>
        </p:nvSpPr>
        <p:spPr/>
        <p:txBody>
          <a:bodyPr>
            <a:normAutofit fontScale="25000" lnSpcReduction="20000"/>
          </a:bodyPr>
          <a:lstStyle/>
          <a:p>
            <a:r>
              <a:rPr lang="en-US" sz="3600" dirty="0"/>
              <a:t>Innovation and change are inevitable processes in the business world however giving due consideration to the role of ethics and responsibility as you move forward is equally important.</a:t>
            </a:r>
          </a:p>
          <a:p>
            <a:r>
              <a:rPr lang="en-US" sz="3600" dirty="0"/>
              <a:t>Employees</a:t>
            </a:r>
          </a:p>
          <a:p>
            <a:pPr lvl="1"/>
            <a:r>
              <a:rPr lang="en-US" sz="3200" dirty="0"/>
              <a:t>One of the primary responsibilities of leading change and innovation is the need to keep your employees in mind as you implement changes. </a:t>
            </a:r>
          </a:p>
          <a:p>
            <a:pPr lvl="1"/>
            <a:r>
              <a:rPr lang="en-US" sz="3200" dirty="0"/>
              <a:t>As you plan for changes, assess the impact the changes will have on your employees.</a:t>
            </a:r>
            <a:endParaRPr lang="en-IN" sz="3200" dirty="0"/>
          </a:p>
          <a:p>
            <a:r>
              <a:rPr lang="en-US" sz="3600" dirty="0"/>
              <a:t>Disruption</a:t>
            </a:r>
          </a:p>
          <a:p>
            <a:pPr lvl="1"/>
            <a:r>
              <a:rPr lang="en-US" sz="3200" dirty="0"/>
              <a:t>Change and innovation are disruptive, not only to workers, but to everyone involved with your business. This disruption requires that business owners take into account everyone involved in the process of change. </a:t>
            </a:r>
          </a:p>
          <a:p>
            <a:pPr lvl="1"/>
            <a:r>
              <a:rPr lang="en-US" sz="3200" dirty="0"/>
              <a:t>The disruption caused by change and innovation will have outcomes that need to be planned for, and the business owner should do everything possible to preserve the rights and interests of others, rather than trampling to accomplish a goal. </a:t>
            </a:r>
          </a:p>
          <a:p>
            <a:pPr lvl="1"/>
            <a:r>
              <a:rPr lang="en-US" sz="3200" dirty="0"/>
              <a:t>The Business Institute Roundtable for Corporate Ethics notes that business owners should make efforts to not treat stakeholders as a mere means to an end.</a:t>
            </a:r>
          </a:p>
          <a:p>
            <a:r>
              <a:rPr lang="en-US" sz="3600" dirty="0"/>
              <a:t>Communication</a:t>
            </a:r>
          </a:p>
          <a:p>
            <a:pPr lvl="1"/>
            <a:r>
              <a:rPr lang="en-US" sz="3200" dirty="0"/>
              <a:t>Ethics plays a role in the process of change and innovation in terms of the need for open and honest communication among employers and employees, and between the company and the public.</a:t>
            </a:r>
          </a:p>
          <a:p>
            <a:pPr lvl="1"/>
            <a:r>
              <a:rPr lang="en-US" sz="3200" dirty="0"/>
              <a:t>Communication needs to be transparent during the process of change so that continued trust in the organization will continue to exist once the changes have been completed. </a:t>
            </a:r>
          </a:p>
          <a:p>
            <a:pPr lvl="1"/>
            <a:r>
              <a:rPr lang="en-US" sz="3200" dirty="0"/>
              <a:t>Companies that are not up front about the changes taking place may lose the trust of their employees, and possibly of the community as well, depending upon the nature of the business and its involvement in the community.</a:t>
            </a:r>
            <a:endParaRPr lang="en-IN" sz="3200" dirty="0"/>
          </a:p>
          <a:p>
            <a:r>
              <a:rPr lang="en-IN" sz="3600" dirty="0"/>
              <a:t>Teamwork</a:t>
            </a:r>
          </a:p>
          <a:p>
            <a:pPr lvl="1"/>
            <a:r>
              <a:rPr lang="en-US" sz="3200" dirty="0"/>
              <a:t>Ethical behavior towards the community and employees will help the business owner to build a stronger organization. </a:t>
            </a:r>
          </a:p>
          <a:p>
            <a:pPr lvl="1"/>
            <a:r>
              <a:rPr lang="en-US" sz="3200" dirty="0"/>
              <a:t>The responsibility of the business owner and manager is to make innovation and change a process that affects and benefits everyone. </a:t>
            </a:r>
          </a:p>
          <a:p>
            <a:pPr lvl="1"/>
            <a:r>
              <a:rPr lang="en-US" sz="3200" dirty="0"/>
              <a:t>Giving all involved a stake in the outcome, and treating them in an ethical manner in the process, will bring greater results in the long run.</a:t>
            </a:r>
            <a:endParaRPr lang="en-IN" sz="3200" dirty="0"/>
          </a:p>
          <a:p>
            <a:endParaRPr lang="en-IN" dirty="0"/>
          </a:p>
          <a:p>
            <a:endParaRPr lang="en-IN" dirty="0"/>
          </a:p>
        </p:txBody>
      </p:sp>
    </p:spTree>
    <p:extLst>
      <p:ext uri="{BB962C8B-B14F-4D97-AF65-F5344CB8AC3E}">
        <p14:creationId xmlns:p14="http://schemas.microsoft.com/office/powerpoint/2010/main" val="388687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0CD8-1D89-4D67-A285-E5B6D6924272}"/>
              </a:ext>
            </a:extLst>
          </p:cNvPr>
          <p:cNvSpPr>
            <a:spLocks noGrp="1"/>
          </p:cNvSpPr>
          <p:nvPr>
            <p:ph type="title"/>
          </p:nvPr>
        </p:nvSpPr>
        <p:spPr/>
        <p:txBody>
          <a:bodyPr/>
          <a:lstStyle/>
          <a:p>
            <a:r>
              <a:rPr lang="en-IN" dirty="0"/>
              <a:t>Sources of Organizational Ethics</a:t>
            </a:r>
          </a:p>
        </p:txBody>
      </p:sp>
      <p:sp>
        <p:nvSpPr>
          <p:cNvPr id="3" name="Content Placeholder 2">
            <a:extLst>
              <a:ext uri="{FF2B5EF4-FFF2-40B4-BE49-F238E27FC236}">
                <a16:creationId xmlns:a16="http://schemas.microsoft.com/office/drawing/2014/main" id="{D70A6D5C-E044-4C67-8CEA-0857836F0028}"/>
              </a:ext>
            </a:extLst>
          </p:cNvPr>
          <p:cNvSpPr>
            <a:spLocks noGrp="1"/>
          </p:cNvSpPr>
          <p:nvPr>
            <p:ph idx="1"/>
          </p:nvPr>
        </p:nvSpPr>
        <p:spPr/>
        <p:txBody>
          <a:bodyPr/>
          <a:lstStyle/>
          <a:p>
            <a:r>
              <a:rPr lang="en-IN" dirty="0"/>
              <a:t>Societal</a:t>
            </a:r>
          </a:p>
          <a:p>
            <a:r>
              <a:rPr lang="en-IN" dirty="0"/>
              <a:t>Professional</a:t>
            </a:r>
          </a:p>
          <a:p>
            <a:r>
              <a:rPr lang="en-IN" dirty="0"/>
              <a:t>Individual</a:t>
            </a:r>
          </a:p>
        </p:txBody>
      </p:sp>
    </p:spTree>
    <p:extLst>
      <p:ext uri="{BB962C8B-B14F-4D97-AF65-F5344CB8AC3E}">
        <p14:creationId xmlns:p14="http://schemas.microsoft.com/office/powerpoint/2010/main" val="263317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2F20-B022-49FC-9C8F-2CD063480EA5}"/>
              </a:ext>
            </a:extLst>
          </p:cNvPr>
          <p:cNvSpPr>
            <a:spLocks noGrp="1"/>
          </p:cNvSpPr>
          <p:nvPr>
            <p:ph type="title"/>
          </p:nvPr>
        </p:nvSpPr>
        <p:spPr/>
        <p:txBody>
          <a:bodyPr/>
          <a:lstStyle/>
          <a:p>
            <a:r>
              <a:rPr lang="en-IN" dirty="0"/>
              <a:t>Creating an Ethical Organization</a:t>
            </a:r>
          </a:p>
        </p:txBody>
      </p:sp>
      <p:sp>
        <p:nvSpPr>
          <p:cNvPr id="3" name="Content Placeholder 2">
            <a:extLst>
              <a:ext uri="{FF2B5EF4-FFF2-40B4-BE49-F238E27FC236}">
                <a16:creationId xmlns:a16="http://schemas.microsoft.com/office/drawing/2014/main" id="{B350E27C-406F-44E2-9A2A-3B70391F7BF9}"/>
              </a:ext>
            </a:extLst>
          </p:cNvPr>
          <p:cNvSpPr>
            <a:spLocks noGrp="1"/>
          </p:cNvSpPr>
          <p:nvPr>
            <p:ph idx="1"/>
          </p:nvPr>
        </p:nvSpPr>
        <p:spPr/>
        <p:txBody>
          <a:bodyPr>
            <a:normAutofit fontScale="92500" lnSpcReduction="20000"/>
          </a:bodyPr>
          <a:lstStyle/>
          <a:p>
            <a:r>
              <a:rPr lang="en-IN" dirty="0"/>
              <a:t>Establish your ethical stance.</a:t>
            </a:r>
          </a:p>
          <a:p>
            <a:r>
              <a:rPr lang="en-IN" dirty="0"/>
              <a:t>Eliminate double standards.</a:t>
            </a:r>
          </a:p>
          <a:p>
            <a:r>
              <a:rPr lang="en-IN" dirty="0"/>
              <a:t>Create a respectful environment.</a:t>
            </a:r>
          </a:p>
          <a:p>
            <a:r>
              <a:rPr lang="en-IN" dirty="0"/>
              <a:t>Know your employees.</a:t>
            </a:r>
          </a:p>
          <a:p>
            <a:r>
              <a:rPr lang="en-IN" dirty="0"/>
              <a:t>Make ethics visible.</a:t>
            </a:r>
          </a:p>
          <a:p>
            <a:r>
              <a:rPr lang="en-US" dirty="0"/>
              <a:t>Encourage workers to report illegal or unethical conduct.</a:t>
            </a:r>
          </a:p>
          <a:p>
            <a:r>
              <a:rPr lang="en-US" dirty="0"/>
              <a:t>Create a clear path to reward and recognition.</a:t>
            </a:r>
          </a:p>
          <a:p>
            <a:r>
              <a:rPr lang="en-IN" dirty="0"/>
              <a:t>Redress concerns.</a:t>
            </a:r>
          </a:p>
        </p:txBody>
      </p:sp>
    </p:spTree>
    <p:extLst>
      <p:ext uri="{BB962C8B-B14F-4D97-AF65-F5344CB8AC3E}">
        <p14:creationId xmlns:p14="http://schemas.microsoft.com/office/powerpoint/2010/main" val="115405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8B28-CA0E-4CCA-8B44-ED80F3F468B9}"/>
              </a:ext>
            </a:extLst>
          </p:cNvPr>
          <p:cNvSpPr>
            <a:spLocks noGrp="1"/>
          </p:cNvSpPr>
          <p:nvPr>
            <p:ph type="title"/>
          </p:nvPr>
        </p:nvSpPr>
        <p:spPr/>
        <p:txBody>
          <a:bodyPr>
            <a:normAutofit/>
          </a:bodyPr>
          <a:lstStyle/>
          <a:p>
            <a:r>
              <a:rPr lang="en-US" dirty="0"/>
              <a:t>Role of vision in organizational change. </a:t>
            </a:r>
            <a:endParaRPr lang="en-IN" dirty="0"/>
          </a:p>
        </p:txBody>
      </p:sp>
      <p:sp>
        <p:nvSpPr>
          <p:cNvPr id="3" name="Content Placeholder 2">
            <a:extLst>
              <a:ext uri="{FF2B5EF4-FFF2-40B4-BE49-F238E27FC236}">
                <a16:creationId xmlns:a16="http://schemas.microsoft.com/office/drawing/2014/main" id="{D771A966-8964-4EFE-A5FE-2A39408AACA9}"/>
              </a:ext>
            </a:extLst>
          </p:cNvPr>
          <p:cNvSpPr>
            <a:spLocks noGrp="1"/>
          </p:cNvSpPr>
          <p:nvPr>
            <p:ph idx="1"/>
          </p:nvPr>
        </p:nvSpPr>
        <p:spPr/>
        <p:txBody>
          <a:bodyPr>
            <a:normAutofit fontScale="62500" lnSpcReduction="20000"/>
          </a:bodyPr>
          <a:lstStyle/>
          <a:p>
            <a:r>
              <a:rPr lang="en-US" dirty="0"/>
              <a:t>Vision is strongly linked to successful organizational change.</a:t>
            </a:r>
          </a:p>
          <a:p>
            <a:r>
              <a:rPr lang="en-US" dirty="0"/>
              <a:t>Significant organizational change occurs, for example, when an organization changes its overall strategy for success, adds or removes a major section or practice, and/or wants to change the very nature by which it operates. </a:t>
            </a:r>
          </a:p>
          <a:p>
            <a:r>
              <a:rPr lang="en-US" dirty="0"/>
              <a:t>Leaders and managers continually make efforts to accomplish successful and significant change.</a:t>
            </a:r>
          </a:p>
          <a:p>
            <a:r>
              <a:rPr lang="en-US" dirty="0"/>
              <a:t>A clear vision provides the direction in the which the company wants to go.</a:t>
            </a:r>
          </a:p>
          <a:p>
            <a:r>
              <a:rPr lang="en-US" dirty="0"/>
              <a:t>Are you aspiring to make some kind of change, and how will you make it? Vision gives the answer.</a:t>
            </a:r>
          </a:p>
          <a:p>
            <a:r>
              <a:rPr lang="en-US" dirty="0"/>
              <a:t>Vision provides a foundation for planning our actions, helping us to understand the gap between the present and the desired future state. </a:t>
            </a:r>
          </a:p>
          <a:p>
            <a:r>
              <a:rPr lang="en-US" dirty="0"/>
              <a:t>It helps people to understand what the change process will look and feel like, making it more real for them.</a:t>
            </a:r>
          </a:p>
          <a:p>
            <a:r>
              <a:rPr lang="en-US" dirty="0"/>
              <a:t>Its attractiveness encourages commitment to the new future.</a:t>
            </a:r>
          </a:p>
          <a:p>
            <a:r>
              <a:rPr lang="en-US" dirty="0"/>
              <a:t>A vision is therefore much more than just a strapline or goal and performs a vital role in the process of engaging others and shaping the change </a:t>
            </a:r>
            <a:r>
              <a:rPr lang="en-US" dirty="0" err="1"/>
              <a:t>programme</a:t>
            </a:r>
            <a:r>
              <a:rPr lang="en-US" dirty="0"/>
              <a:t>.</a:t>
            </a:r>
          </a:p>
        </p:txBody>
      </p:sp>
    </p:spTree>
    <p:extLst>
      <p:ext uri="{BB962C8B-B14F-4D97-AF65-F5344CB8AC3E}">
        <p14:creationId xmlns:p14="http://schemas.microsoft.com/office/powerpoint/2010/main" val="181787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973C-6C27-4C2F-B166-862304E6F16D}"/>
              </a:ext>
            </a:extLst>
          </p:cNvPr>
          <p:cNvSpPr>
            <a:spLocks noGrp="1"/>
          </p:cNvSpPr>
          <p:nvPr>
            <p:ph type="title"/>
          </p:nvPr>
        </p:nvSpPr>
        <p:spPr/>
        <p:txBody>
          <a:bodyPr>
            <a:normAutofit fontScale="90000"/>
          </a:bodyPr>
          <a:lstStyle/>
          <a:p>
            <a:pPr algn="ctr"/>
            <a:r>
              <a:rPr lang="en-US" dirty="0"/>
              <a:t>Issues and complexities in managing organizational change </a:t>
            </a:r>
            <a:endParaRPr lang="en-IN" dirty="0"/>
          </a:p>
        </p:txBody>
      </p:sp>
      <p:sp>
        <p:nvSpPr>
          <p:cNvPr id="3" name="Content Placeholder 2">
            <a:extLst>
              <a:ext uri="{FF2B5EF4-FFF2-40B4-BE49-F238E27FC236}">
                <a16:creationId xmlns:a16="http://schemas.microsoft.com/office/drawing/2014/main" id="{CF307C71-3625-4FD2-9716-C0384D7EDFBF}"/>
              </a:ext>
            </a:extLst>
          </p:cNvPr>
          <p:cNvSpPr>
            <a:spLocks noGrp="1"/>
          </p:cNvSpPr>
          <p:nvPr>
            <p:ph idx="1"/>
          </p:nvPr>
        </p:nvSpPr>
        <p:spPr/>
        <p:txBody>
          <a:bodyPr/>
          <a:lstStyle/>
          <a:p>
            <a:r>
              <a:rPr lang="en-US" dirty="0"/>
              <a:t>Effective change management that makes all employees participate is essential in our world of turbulence and of shorter cycles of innovation. </a:t>
            </a:r>
          </a:p>
          <a:p>
            <a:r>
              <a:rPr lang="en-US" dirty="0"/>
              <a:t>Changes may affect every industry and every organizational function.</a:t>
            </a:r>
          </a:p>
          <a:p>
            <a:r>
              <a:rPr lang="en-US" dirty="0"/>
              <a:t>Management will only be able to successfully implement a new strategic direction, if they manage to gain the commitment of everyone within the organization. The point is to develop processes that enable all employees to learn about change and that to develop a culture of dialogue between management and workforce. </a:t>
            </a:r>
            <a:endParaRPr lang="en-IN" dirty="0"/>
          </a:p>
        </p:txBody>
      </p:sp>
    </p:spTree>
    <p:extLst>
      <p:ext uri="{BB962C8B-B14F-4D97-AF65-F5344CB8AC3E}">
        <p14:creationId xmlns:p14="http://schemas.microsoft.com/office/powerpoint/2010/main" val="108804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8D10-1927-4649-9B77-8FC21E4FA0B6}"/>
              </a:ext>
            </a:extLst>
          </p:cNvPr>
          <p:cNvSpPr>
            <a:spLocks noGrp="1"/>
          </p:cNvSpPr>
          <p:nvPr>
            <p:ph type="title"/>
          </p:nvPr>
        </p:nvSpPr>
        <p:spPr/>
        <p:txBody>
          <a:bodyPr/>
          <a:lstStyle/>
          <a:p>
            <a:r>
              <a:rPr lang="en-US" b="1" dirty="0"/>
              <a:t>Challenges in Managing Change</a:t>
            </a:r>
            <a:endParaRPr lang="en-IN" dirty="0"/>
          </a:p>
        </p:txBody>
      </p:sp>
      <p:sp>
        <p:nvSpPr>
          <p:cNvPr id="3" name="Content Placeholder 2">
            <a:extLst>
              <a:ext uri="{FF2B5EF4-FFF2-40B4-BE49-F238E27FC236}">
                <a16:creationId xmlns:a16="http://schemas.microsoft.com/office/drawing/2014/main" id="{D59BEF9F-D0AA-42C3-9308-BC5E7A57F60E}"/>
              </a:ext>
            </a:extLst>
          </p:cNvPr>
          <p:cNvSpPr>
            <a:spLocks noGrp="1"/>
          </p:cNvSpPr>
          <p:nvPr>
            <p:ph idx="1"/>
          </p:nvPr>
        </p:nvSpPr>
        <p:spPr/>
        <p:txBody>
          <a:bodyPr/>
          <a:lstStyle/>
          <a:p>
            <a:r>
              <a:rPr lang="en-US" dirty="0"/>
              <a:t>The process of change has impact on the whole organization and on all individuals working there. </a:t>
            </a:r>
          </a:p>
          <a:p>
            <a:r>
              <a:rPr lang="en-US" dirty="0"/>
              <a:t>Change processes influence</a:t>
            </a:r>
          </a:p>
          <a:p>
            <a:pPr lvl="1"/>
            <a:r>
              <a:rPr lang="en-US" dirty="0"/>
              <a:t>What the organization does?</a:t>
            </a:r>
          </a:p>
          <a:p>
            <a:pPr lvl="1"/>
            <a:r>
              <a:rPr lang="en-US" dirty="0"/>
              <a:t>The way the organization does things</a:t>
            </a:r>
            <a:r>
              <a:rPr lang="en-IN" dirty="0"/>
              <a:t>.</a:t>
            </a:r>
          </a:p>
          <a:p>
            <a:pPr lvl="1"/>
            <a:r>
              <a:rPr lang="en-US" dirty="0"/>
              <a:t>The way all business units of the organization communicate and share information.</a:t>
            </a:r>
            <a:endParaRPr lang="en-IN" dirty="0"/>
          </a:p>
        </p:txBody>
      </p:sp>
    </p:spTree>
    <p:extLst>
      <p:ext uri="{BB962C8B-B14F-4D97-AF65-F5344CB8AC3E}">
        <p14:creationId xmlns:p14="http://schemas.microsoft.com/office/powerpoint/2010/main" val="222477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7008-1A7D-4E6B-90EC-F756F2648565}"/>
              </a:ext>
            </a:extLst>
          </p:cNvPr>
          <p:cNvSpPr>
            <a:spLocks noGrp="1"/>
          </p:cNvSpPr>
          <p:nvPr>
            <p:ph type="title"/>
          </p:nvPr>
        </p:nvSpPr>
        <p:spPr/>
        <p:txBody>
          <a:bodyPr/>
          <a:lstStyle/>
          <a:p>
            <a:endParaRPr lang="en-IN"/>
          </a:p>
        </p:txBody>
      </p:sp>
      <p:pic>
        <p:nvPicPr>
          <p:cNvPr id="4" name="Content Placeholder 3" descr="http://www.themanager.org/Strategy/Change_Problems-Dateien/image002.gif">
            <a:extLst>
              <a:ext uri="{FF2B5EF4-FFF2-40B4-BE49-F238E27FC236}">
                <a16:creationId xmlns:a16="http://schemas.microsoft.com/office/drawing/2014/main" id="{683F57C0-153D-4BCC-A688-A521A82402EB}"/>
              </a:ext>
            </a:extLst>
          </p:cNvPr>
          <p:cNvPicPr>
            <a:picLocks noGrp="1"/>
          </p:cNvPicPr>
          <p:nvPr>
            <p:ph idx="1"/>
          </p:nvPr>
        </p:nvPicPr>
        <p:blipFill>
          <a:blip r:embed="rId2" cstate="print"/>
          <a:srcRect/>
          <a:stretch>
            <a:fillRect/>
          </a:stretch>
        </p:blipFill>
        <p:spPr bwMode="auto">
          <a:xfrm>
            <a:off x="1036320" y="680720"/>
            <a:ext cx="10190480" cy="5405120"/>
          </a:xfrm>
          <a:prstGeom prst="rect">
            <a:avLst/>
          </a:prstGeom>
          <a:noFill/>
          <a:ln w="9525">
            <a:noFill/>
            <a:miter lim="800000"/>
            <a:headEnd/>
            <a:tailEnd/>
          </a:ln>
        </p:spPr>
      </p:pic>
    </p:spTree>
    <p:extLst>
      <p:ext uri="{BB962C8B-B14F-4D97-AF65-F5344CB8AC3E}">
        <p14:creationId xmlns:p14="http://schemas.microsoft.com/office/powerpoint/2010/main" val="174086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8A1E-B042-4C13-A64F-C945179A7EB1}"/>
              </a:ext>
            </a:extLst>
          </p:cNvPr>
          <p:cNvSpPr>
            <a:spLocks noGrp="1"/>
          </p:cNvSpPr>
          <p:nvPr>
            <p:ph type="title"/>
          </p:nvPr>
        </p:nvSpPr>
        <p:spPr/>
        <p:txBody>
          <a:bodyPr/>
          <a:lstStyle/>
          <a:p>
            <a:r>
              <a:rPr lang="en-US" b="1" dirty="0"/>
              <a:t>Barriers in Managing Change</a:t>
            </a:r>
            <a:endParaRPr lang="en-IN" dirty="0"/>
          </a:p>
        </p:txBody>
      </p:sp>
      <p:sp>
        <p:nvSpPr>
          <p:cNvPr id="3" name="Content Placeholder 2">
            <a:extLst>
              <a:ext uri="{FF2B5EF4-FFF2-40B4-BE49-F238E27FC236}">
                <a16:creationId xmlns:a16="http://schemas.microsoft.com/office/drawing/2014/main" id="{D1BE0E76-72D5-4FE2-A66D-D27C3E7CEA17}"/>
              </a:ext>
            </a:extLst>
          </p:cNvPr>
          <p:cNvSpPr>
            <a:spLocks noGrp="1"/>
          </p:cNvSpPr>
          <p:nvPr>
            <p:ph idx="1"/>
          </p:nvPr>
        </p:nvSpPr>
        <p:spPr/>
        <p:txBody>
          <a:bodyPr/>
          <a:lstStyle/>
          <a:p>
            <a:r>
              <a:rPr lang="en-US" b="1" dirty="0"/>
              <a:t>Barriers of Perception</a:t>
            </a:r>
          </a:p>
          <a:p>
            <a:r>
              <a:rPr lang="en-US" b="1" dirty="0"/>
              <a:t>Emotional Barriers</a:t>
            </a:r>
            <a:endParaRPr lang="en-IN" dirty="0"/>
          </a:p>
          <a:p>
            <a:r>
              <a:rPr lang="en-US" b="1" dirty="0"/>
              <a:t>Cultural Barriers</a:t>
            </a:r>
            <a:endParaRPr lang="en-IN" dirty="0"/>
          </a:p>
          <a:p>
            <a:r>
              <a:rPr lang="en-US" b="1" dirty="0"/>
              <a:t>Environmental Barriers</a:t>
            </a:r>
          </a:p>
          <a:p>
            <a:r>
              <a:rPr lang="en-US" b="1" dirty="0"/>
              <a:t>Cognitive Barriers</a:t>
            </a:r>
            <a:endParaRPr lang="en-IN" dirty="0"/>
          </a:p>
        </p:txBody>
      </p:sp>
    </p:spTree>
    <p:extLst>
      <p:ext uri="{BB962C8B-B14F-4D97-AF65-F5344CB8AC3E}">
        <p14:creationId xmlns:p14="http://schemas.microsoft.com/office/powerpoint/2010/main" val="196706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1063-A127-48D9-9574-89F2938B5A50}"/>
              </a:ext>
            </a:extLst>
          </p:cNvPr>
          <p:cNvSpPr>
            <a:spLocks noGrp="1"/>
          </p:cNvSpPr>
          <p:nvPr>
            <p:ph type="title"/>
          </p:nvPr>
        </p:nvSpPr>
        <p:spPr/>
        <p:txBody>
          <a:bodyPr>
            <a:normAutofit fontScale="90000"/>
          </a:bodyPr>
          <a:lstStyle/>
          <a:p>
            <a:r>
              <a:rPr lang="en-US" dirty="0"/>
              <a:t>Strategic role and impact of change on</a:t>
            </a:r>
            <a:br>
              <a:rPr lang="en-US" dirty="0"/>
            </a:br>
            <a:r>
              <a:rPr lang="en-US" dirty="0"/>
              <a:t>organizational performance </a:t>
            </a:r>
            <a:endParaRPr lang="en-IN" dirty="0"/>
          </a:p>
        </p:txBody>
      </p:sp>
      <p:sp>
        <p:nvSpPr>
          <p:cNvPr id="3" name="Content Placeholder 2">
            <a:extLst>
              <a:ext uri="{FF2B5EF4-FFF2-40B4-BE49-F238E27FC236}">
                <a16:creationId xmlns:a16="http://schemas.microsoft.com/office/drawing/2014/main" id="{FAAC61B9-BD57-4E82-BA1F-FAC0C245C3CF}"/>
              </a:ext>
            </a:extLst>
          </p:cNvPr>
          <p:cNvSpPr>
            <a:spLocks noGrp="1"/>
          </p:cNvSpPr>
          <p:nvPr>
            <p:ph idx="1"/>
          </p:nvPr>
        </p:nvSpPr>
        <p:spPr/>
        <p:txBody>
          <a:bodyPr>
            <a:normAutofit fontScale="92500" lnSpcReduction="10000"/>
          </a:bodyPr>
          <a:lstStyle/>
          <a:p>
            <a:r>
              <a:rPr lang="en-US" dirty="0"/>
              <a:t>Below is a list of some of the key changes observed in organizational strategies over the years:</a:t>
            </a:r>
            <a:endParaRPr lang="en-IN" dirty="0"/>
          </a:p>
          <a:p>
            <a:pPr lvl="1"/>
            <a:r>
              <a:rPr lang="en-US" dirty="0"/>
              <a:t>Heightened sensitivity to age differences in terms of recruiting, employee development, and employee relations policies.</a:t>
            </a:r>
            <a:endParaRPr lang="en-IN" sz="1400" dirty="0"/>
          </a:p>
          <a:p>
            <a:pPr lvl="1"/>
            <a:r>
              <a:rPr lang="en-US" dirty="0"/>
              <a:t>More flexibility in work structure and policies such as dress code, telecommuting, and flexible hours.</a:t>
            </a:r>
            <a:endParaRPr lang="en-IN" sz="1400" dirty="0"/>
          </a:p>
          <a:p>
            <a:pPr lvl="1"/>
            <a:r>
              <a:rPr lang="en-US" dirty="0"/>
              <a:t>Tailored rewards and recognition, especially in consideration of differences across generations.</a:t>
            </a:r>
            <a:endParaRPr lang="en-IN" sz="1400" dirty="0"/>
          </a:p>
          <a:p>
            <a:pPr lvl="1"/>
            <a:r>
              <a:rPr lang="en-US" dirty="0"/>
              <a:t>Increased front-line supervisory training and development.</a:t>
            </a:r>
            <a:endParaRPr lang="en-IN" sz="1400" dirty="0"/>
          </a:p>
          <a:p>
            <a:pPr lvl="1"/>
            <a:endParaRPr lang="en-IN" dirty="0"/>
          </a:p>
        </p:txBody>
      </p:sp>
    </p:spTree>
    <p:extLst>
      <p:ext uri="{BB962C8B-B14F-4D97-AF65-F5344CB8AC3E}">
        <p14:creationId xmlns:p14="http://schemas.microsoft.com/office/powerpoint/2010/main" val="112637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5EA1-86D0-49C9-92D5-9DFE0DC9A1E6}"/>
              </a:ext>
            </a:extLst>
          </p:cNvPr>
          <p:cNvSpPr>
            <a:spLocks noGrp="1"/>
          </p:cNvSpPr>
          <p:nvPr>
            <p:ph type="title"/>
          </p:nvPr>
        </p:nvSpPr>
        <p:spPr/>
        <p:txBody>
          <a:bodyPr>
            <a:normAutofit/>
          </a:bodyPr>
          <a:lstStyle/>
          <a:p>
            <a:r>
              <a:rPr lang="en-US" b="1" dirty="0"/>
              <a:t>Learning organization</a:t>
            </a:r>
            <a:endParaRPr lang="en-IN" dirty="0"/>
          </a:p>
        </p:txBody>
      </p:sp>
      <p:sp>
        <p:nvSpPr>
          <p:cNvPr id="3" name="Content Placeholder 2">
            <a:extLst>
              <a:ext uri="{FF2B5EF4-FFF2-40B4-BE49-F238E27FC236}">
                <a16:creationId xmlns:a16="http://schemas.microsoft.com/office/drawing/2014/main" id="{B90F73D5-D0A4-48F6-AB74-3EB2D80A75D7}"/>
              </a:ext>
            </a:extLst>
          </p:cNvPr>
          <p:cNvSpPr>
            <a:spLocks noGrp="1"/>
          </p:cNvSpPr>
          <p:nvPr>
            <p:ph idx="1"/>
          </p:nvPr>
        </p:nvSpPr>
        <p:spPr/>
        <p:txBody>
          <a:bodyPr>
            <a:normAutofit fontScale="70000" lnSpcReduction="20000"/>
          </a:bodyPr>
          <a:lstStyle/>
          <a:p>
            <a:r>
              <a:rPr lang="en-US" i="1" dirty="0"/>
              <a:t>A learning organization is one that seeks to create its own future; that assumes learning is an ongoing and creative process for its members; and one that develops, adapts, and transforms itself in response to the needs and aspirations of people, both inside and outside itself</a:t>
            </a:r>
            <a:r>
              <a:rPr lang="en-US" dirty="0"/>
              <a:t> .</a:t>
            </a:r>
          </a:p>
          <a:p>
            <a:r>
              <a:rPr lang="en-US" dirty="0"/>
              <a:t>Learning organizations foster an environment wherein people can "create the results they truly desire," and where they can learn to learn together for the betterment of the whole.</a:t>
            </a:r>
          </a:p>
          <a:p>
            <a:r>
              <a:rPr lang="en-US" dirty="0"/>
              <a:t>The following five disciplines that must be mastered when introducing learning into an organization:</a:t>
            </a:r>
            <a:endParaRPr lang="en-IN" dirty="0"/>
          </a:p>
          <a:p>
            <a:pPr lvl="1"/>
            <a:r>
              <a:rPr lang="en-US" b="1" dirty="0"/>
              <a:t>Systems Thinking</a:t>
            </a:r>
            <a:r>
              <a:rPr lang="en-US" dirty="0"/>
              <a:t> </a:t>
            </a:r>
          </a:p>
          <a:p>
            <a:pPr lvl="1"/>
            <a:r>
              <a:rPr lang="en-US" b="1" dirty="0"/>
              <a:t>Personal Mastery</a:t>
            </a:r>
            <a:r>
              <a:rPr lang="en-US" dirty="0"/>
              <a:t> </a:t>
            </a:r>
          </a:p>
          <a:p>
            <a:pPr lvl="1"/>
            <a:r>
              <a:rPr lang="en-US" b="1" dirty="0"/>
              <a:t>Mental Models</a:t>
            </a:r>
            <a:r>
              <a:rPr lang="en-US" dirty="0"/>
              <a:t> </a:t>
            </a:r>
          </a:p>
          <a:p>
            <a:pPr lvl="1"/>
            <a:r>
              <a:rPr lang="en-US" b="1" dirty="0"/>
              <a:t>Building Shared Visions</a:t>
            </a:r>
            <a:r>
              <a:rPr lang="en-US" dirty="0"/>
              <a:t> </a:t>
            </a:r>
          </a:p>
          <a:p>
            <a:pPr lvl="1"/>
            <a:r>
              <a:rPr lang="en-US" b="1" dirty="0"/>
              <a:t>Team Learning</a:t>
            </a:r>
            <a:r>
              <a:rPr lang="en-US" dirty="0"/>
              <a:t> </a:t>
            </a:r>
            <a:endParaRPr lang="en-IN" dirty="0"/>
          </a:p>
        </p:txBody>
      </p:sp>
    </p:spTree>
    <p:extLst>
      <p:ext uri="{BB962C8B-B14F-4D97-AF65-F5344CB8AC3E}">
        <p14:creationId xmlns:p14="http://schemas.microsoft.com/office/powerpoint/2010/main" val="56014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CAE8-64FF-4130-B2EA-4D8567E4A1D8}"/>
              </a:ext>
            </a:extLst>
          </p:cNvPr>
          <p:cNvSpPr>
            <a:spLocks noGrp="1"/>
          </p:cNvSpPr>
          <p:nvPr>
            <p:ph type="title"/>
          </p:nvPr>
        </p:nvSpPr>
        <p:spPr/>
        <p:txBody>
          <a:bodyPr>
            <a:normAutofit fontScale="90000"/>
          </a:bodyPr>
          <a:lstStyle/>
          <a:p>
            <a:r>
              <a:rPr lang="en-US" b="1" dirty="0"/>
              <a:t>Single-Loop Learning &amp; Double- Loop Learning</a:t>
            </a:r>
            <a:endParaRPr lang="en-IN" dirty="0"/>
          </a:p>
        </p:txBody>
      </p:sp>
      <p:sp>
        <p:nvSpPr>
          <p:cNvPr id="3" name="Content Placeholder 2">
            <a:extLst>
              <a:ext uri="{FF2B5EF4-FFF2-40B4-BE49-F238E27FC236}">
                <a16:creationId xmlns:a16="http://schemas.microsoft.com/office/drawing/2014/main" id="{9BC9207F-A3A6-4ABF-B84F-FD72C115DAD6}"/>
              </a:ext>
            </a:extLst>
          </p:cNvPr>
          <p:cNvSpPr>
            <a:spLocks noGrp="1"/>
          </p:cNvSpPr>
          <p:nvPr>
            <p:ph idx="1"/>
          </p:nvPr>
        </p:nvSpPr>
        <p:spPr/>
        <p:txBody>
          <a:bodyPr>
            <a:normAutofit fontScale="70000" lnSpcReduction="20000"/>
          </a:bodyPr>
          <a:lstStyle/>
          <a:p>
            <a:r>
              <a:rPr lang="en-US" dirty="0"/>
              <a:t>Single and double-loop learning-concepts have been developed by Chris Argyris and Donald Schön. </a:t>
            </a:r>
          </a:p>
          <a:p>
            <a:r>
              <a:rPr lang="en-US" dirty="0"/>
              <a:t>These theories are based upon “a theory of action” perspective designed by Argyris.</a:t>
            </a:r>
          </a:p>
          <a:p>
            <a:r>
              <a:rPr lang="en-US" dirty="0"/>
              <a:t>In single-loop learning, people, organizations or groups modify their actions according to the difference between expected and reached outcomes. </a:t>
            </a:r>
          </a:p>
          <a:p>
            <a:r>
              <a:rPr lang="en-US" dirty="0"/>
              <a:t>In other words, when something goes wrong or does not happen like we would like, most of us would consider how the situation could be fixed. </a:t>
            </a:r>
          </a:p>
          <a:p>
            <a:r>
              <a:rPr lang="en-US" dirty="0"/>
              <a:t>Single-loop learning can also be described like to be situation in which we observe our present situation and face problems, errors, inconsistencies or impractical habits. After that we adapt our own behavior and actions to mitigate and improve the situation accordingly.</a:t>
            </a:r>
          </a:p>
          <a:p>
            <a:r>
              <a:rPr lang="en-US" dirty="0"/>
              <a:t>Single-loop learning is operative level and it answers to the question “Are we doing things right?”</a:t>
            </a:r>
            <a:endParaRPr lang="en-IN" dirty="0"/>
          </a:p>
          <a:p>
            <a:endParaRPr lang="en-IN" dirty="0"/>
          </a:p>
        </p:txBody>
      </p:sp>
    </p:spTree>
    <p:extLst>
      <p:ext uri="{BB962C8B-B14F-4D97-AF65-F5344CB8AC3E}">
        <p14:creationId xmlns:p14="http://schemas.microsoft.com/office/powerpoint/2010/main" val="53659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2A69-CB7A-41B0-BF03-0B932A0F7DF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5B50513-8F7A-4761-988E-72DED4CA2196}"/>
              </a:ext>
            </a:extLst>
          </p:cNvPr>
          <p:cNvSpPr>
            <a:spLocks noGrp="1"/>
          </p:cNvSpPr>
          <p:nvPr>
            <p:ph idx="1"/>
          </p:nvPr>
        </p:nvSpPr>
        <p:spPr/>
        <p:txBody>
          <a:bodyPr/>
          <a:lstStyle/>
          <a:p>
            <a:endParaRPr lang="en-IN"/>
          </a:p>
        </p:txBody>
      </p:sp>
      <p:pic>
        <p:nvPicPr>
          <p:cNvPr id="4" name="Picture 3" descr="sll">
            <a:hlinkClick r:id="rId2"/>
            <a:extLst>
              <a:ext uri="{FF2B5EF4-FFF2-40B4-BE49-F238E27FC236}">
                <a16:creationId xmlns:a16="http://schemas.microsoft.com/office/drawing/2014/main" id="{B40FB208-ED8C-4F6C-8F4B-2FAFFDB2A624}"/>
              </a:ext>
            </a:extLst>
          </p:cNvPr>
          <p:cNvPicPr/>
          <p:nvPr/>
        </p:nvPicPr>
        <p:blipFill rotWithShape="1">
          <a:blip r:embed="rId3" cstate="print"/>
          <a:srcRect b="11292"/>
          <a:stretch/>
        </p:blipFill>
        <p:spPr bwMode="auto">
          <a:xfrm>
            <a:off x="1452880" y="982133"/>
            <a:ext cx="9601196" cy="4893735"/>
          </a:xfrm>
          <a:prstGeom prst="rect">
            <a:avLst/>
          </a:prstGeom>
          <a:noFill/>
          <a:ln w="9525">
            <a:noFill/>
            <a:miter lim="800000"/>
            <a:headEnd/>
            <a:tailEnd/>
          </a:ln>
        </p:spPr>
      </p:pic>
    </p:spTree>
    <p:extLst>
      <p:ext uri="{BB962C8B-B14F-4D97-AF65-F5344CB8AC3E}">
        <p14:creationId xmlns:p14="http://schemas.microsoft.com/office/powerpoint/2010/main" val="30468468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TotalTime>
  <Words>1330</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  Organizational Effectiveness and Change</vt:lpstr>
      <vt:lpstr>Issues and complexities in managing organizational change </vt:lpstr>
      <vt:lpstr>Challenges in Managing Change</vt:lpstr>
      <vt:lpstr>PowerPoint Presentation</vt:lpstr>
      <vt:lpstr>Barriers in Managing Change</vt:lpstr>
      <vt:lpstr>Strategic role and impact of change on organizational performance </vt:lpstr>
      <vt:lpstr>Learning organization</vt:lpstr>
      <vt:lpstr>Single-Loop Learning &amp; Double- Loop Learning</vt:lpstr>
      <vt:lpstr>PowerPoint Presentation</vt:lpstr>
      <vt:lpstr>Single-Loop Learning &amp; Double- Loop Learning</vt:lpstr>
      <vt:lpstr>PowerPoint Presentation</vt:lpstr>
      <vt:lpstr>The political dynamics of organizational change</vt:lpstr>
      <vt:lpstr>Ethical issues related to change</vt:lpstr>
      <vt:lpstr>Sources of Organizational Ethics</vt:lpstr>
      <vt:lpstr>Creating an Ethical Organization</vt:lpstr>
      <vt:lpstr>Role of vision in organizational change.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Effectiveness and Change</dc:title>
  <dc:creator>ambreen wani</dc:creator>
  <cp:lastModifiedBy>ambreen wani</cp:lastModifiedBy>
  <cp:revision>10</cp:revision>
  <dcterms:created xsi:type="dcterms:W3CDTF">2020-04-23T12:12:38Z</dcterms:created>
  <dcterms:modified xsi:type="dcterms:W3CDTF">2020-04-23T13:00:42Z</dcterms:modified>
</cp:coreProperties>
</file>